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Roboto"/>
      <p:regular r:id="rId25"/>
      <p:bold r:id="rId26"/>
      <p:italic r:id="rId27"/>
      <p:boldItalic r:id="rId28"/>
    </p:embeddedFont>
    <p:embeddedFont>
      <p:font typeface="Fira Mono"/>
      <p:regular r:id="rId29"/>
      <p:bold r:id="rId30"/>
    </p:embeddedFont>
    <p:embeddedFont>
      <p:font typeface="Fira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31AEAD-323E-44BE-A55E-7ED9B16382D1}">
  <a:tblStyle styleId="{7B31AEAD-323E-44BE-A55E-7ED9B16382D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FiraMon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FiraSans-regular.fntdata"/><Relationship Id="rId30" Type="http://schemas.openxmlformats.org/officeDocument/2006/relationships/font" Target="fonts/FiraMono-bold.fntdata"/><Relationship Id="rId11" Type="http://schemas.openxmlformats.org/officeDocument/2006/relationships/slide" Target="slides/slide4.xml"/><Relationship Id="rId33" Type="http://schemas.openxmlformats.org/officeDocument/2006/relationships/font" Target="fonts/FiraSans-italic.fntdata"/><Relationship Id="rId10" Type="http://schemas.openxmlformats.org/officeDocument/2006/relationships/slide" Target="slides/slide3.xml"/><Relationship Id="rId32" Type="http://schemas.openxmlformats.org/officeDocument/2006/relationships/font" Target="fonts/FiraSans-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Fira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cb144bd854_2_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g2cb144bd854_2_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55" name="Google Shape;55;g2cb144bd854_2_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b144bd854_2_9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2cb144bd854_2_9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99" name="Google Shape;199;g2cb144bd854_2_9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b5586e90d_1_8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cb5586e90d_1_8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24" name="Google Shape;224;g2cb5586e90d_1_8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b5586e90d_1_2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2cb5586e90d_1_2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39" name="Google Shape;239;g2cb5586e90d_1_2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b5586e90d_1_5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2cb5586e90d_1_5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58" name="Google Shape;258;g2cb5586e90d_1_5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b144bd854_2_11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2cb144bd854_2_11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79" name="Google Shape;279;g2cb144bd854_2_11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b5586e90d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b5586e90d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b144bd854_2_135: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2cb144bd854_2_135: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02" name="Google Shape;302;g2cb144bd854_2_135: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b5586e90d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b5586e90d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cb144bd854_2_16: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g2cb144bd854_2_16: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68" name="Google Shape;68;g2cb144bd854_2_16: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b5586e90d_0_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g2cb5586e90d_0_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3" name="Google Shape;83;g2cb5586e90d_0_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b144bd854_2_3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2cb144bd854_2_3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97" name="Google Shape;97;g2cb144bd854_2_3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b5586e90d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b5586e90d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b144bd854_2_5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2cb144bd854_2_5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32" name="Google Shape;132;g2cb144bd854_2_5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b5586e90d_5_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2cb5586e90d_5_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50" name="Google Shape;150;g2cb5586e90d_5_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b144bd854_2_7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2cb144bd854_2_7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64" name="Google Shape;164;g2cb144bd854_2_7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b5586e90d_1_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cb5586e90d_1_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84" name="Google Shape;184;g2cb5586e90d_1_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hyperlink" Target="https://github.com/adizero99/SPM_Group3_ElderlyHealthcareManagemen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www.ncbi.nlm.nih.gov/pmc/articles/PMC6398972/#:~:text=Proactive%20management%20of%20risk%20requires,or%20more%20things%20or%20possibilities%E2%80%9D" TargetMode="External"/><Relationship Id="rId4" Type="http://schemas.openxmlformats.org/officeDocument/2006/relationships/hyperlink" Target="https://www.ncbi.nlm.nih.gov/pmc/articles/PMC1013836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www.who.int/news-room/fact-sheets/detail/ageing-and-health#:~:text=By%202030%2C%201%20in%206,will%20double%20(2.1%20billion)." TargetMode="External"/><Relationship Id="rId4" Type="http://schemas.openxmlformats.org/officeDocument/2006/relationships/hyperlink" Target="https://pubmed.ncbi.nlm.nih.gov/3483181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5"/>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8" name="Google Shape;58;p15"/>
          <p:cNvSpPr/>
          <p:nvPr/>
        </p:nvSpPr>
        <p:spPr>
          <a:xfrm>
            <a:off x="0" y="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9" name="Google Shape;59;p15"/>
          <p:cNvPicPr preferRelativeResize="0"/>
          <p:nvPr/>
        </p:nvPicPr>
        <p:blipFill rotWithShape="1">
          <a:blip r:embed="rId3">
            <a:alphaModFix/>
          </a:blip>
          <a:srcRect b="0" l="0" r="0" t="0"/>
          <a:stretch/>
        </p:blipFill>
        <p:spPr>
          <a:xfrm>
            <a:off x="0" y="0"/>
            <a:ext cx="3429000" cy="5143500"/>
          </a:xfrm>
          <a:prstGeom prst="rect">
            <a:avLst/>
          </a:prstGeom>
          <a:noFill/>
          <a:ln>
            <a:noFill/>
          </a:ln>
        </p:spPr>
      </p:pic>
      <p:sp>
        <p:nvSpPr>
          <p:cNvPr id="60" name="Google Shape;60;p15"/>
          <p:cNvSpPr/>
          <p:nvPr/>
        </p:nvSpPr>
        <p:spPr>
          <a:xfrm>
            <a:off x="3917553" y="324151"/>
            <a:ext cx="4737900" cy="22476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FBF3FA"/>
              </a:buClr>
              <a:buSzPts val="3500"/>
              <a:buFont typeface="Fira Mono"/>
              <a:buNone/>
            </a:pPr>
            <a:r>
              <a:rPr b="0" i="0" lang="en" sz="2200" u="none" cap="none" strike="noStrike">
                <a:solidFill>
                  <a:srgbClr val="FBF3FA"/>
                </a:solidFill>
                <a:latin typeface="Fira Mono"/>
                <a:ea typeface="Fira Mono"/>
                <a:cs typeface="Fira Mono"/>
                <a:sym typeface="Fira Mono"/>
              </a:rPr>
              <a:t>Elderly Healthcare Management: A Comprehensive Approach</a:t>
            </a:r>
            <a:endParaRPr b="0" i="0" sz="2200" u="none" cap="none" strike="noStrike">
              <a:solidFill>
                <a:schemeClr val="dk1"/>
              </a:solidFill>
              <a:latin typeface="Calibri"/>
              <a:ea typeface="Calibri"/>
              <a:cs typeface="Calibri"/>
              <a:sym typeface="Calibri"/>
            </a:endParaRPr>
          </a:p>
        </p:txBody>
      </p:sp>
      <p:sp>
        <p:nvSpPr>
          <p:cNvPr id="61" name="Google Shape;61;p15"/>
          <p:cNvSpPr/>
          <p:nvPr/>
        </p:nvSpPr>
        <p:spPr>
          <a:xfrm>
            <a:off x="3917553" y="1738053"/>
            <a:ext cx="4737900" cy="833700"/>
          </a:xfrm>
          <a:prstGeom prst="rect">
            <a:avLst/>
          </a:prstGeom>
          <a:noFill/>
          <a:ln>
            <a:noFill/>
          </a:ln>
        </p:spPr>
        <p:txBody>
          <a:bodyPr anchorCtr="0" anchor="t" bIns="28575" lIns="57150" spcFirstLastPara="1" rIns="57150" wrap="square" tIns="28575">
            <a:noAutofit/>
          </a:bodyPr>
          <a:lstStyle/>
          <a:p>
            <a:pPr indent="0" lvl="0" marL="0" rtl="0" algn="just">
              <a:lnSpc>
                <a:spcPct val="150000"/>
              </a:lnSpc>
              <a:spcBef>
                <a:spcPts val="0"/>
              </a:spcBef>
              <a:spcAft>
                <a:spcPts val="0"/>
              </a:spcAft>
              <a:buClr>
                <a:schemeClr val="dk1"/>
              </a:buClr>
              <a:buSzPts val="1100"/>
              <a:buFont typeface="Arial"/>
              <a:buNone/>
            </a:pPr>
            <a:r>
              <a:rPr b="1" lang="en" sz="1800">
                <a:solidFill>
                  <a:schemeClr val="lt1"/>
                </a:solidFill>
                <a:latin typeface="Calibri"/>
                <a:ea typeface="Calibri"/>
                <a:cs typeface="Calibri"/>
                <a:sym typeface="Calibri"/>
              </a:rPr>
              <a:t>SOEN 6841  - Software Project Management</a:t>
            </a:r>
            <a:endParaRPr b="0" i="0" sz="1000" u="none" cap="none" strike="noStrike">
              <a:solidFill>
                <a:schemeClr val="lt1"/>
              </a:solidFill>
              <a:latin typeface="Calibri"/>
              <a:ea typeface="Calibri"/>
              <a:cs typeface="Calibri"/>
              <a:sym typeface="Calibri"/>
            </a:endParaRPr>
          </a:p>
        </p:txBody>
      </p:sp>
      <p:sp>
        <p:nvSpPr>
          <p:cNvPr id="62" name="Google Shape;62;p15"/>
          <p:cNvSpPr/>
          <p:nvPr/>
        </p:nvSpPr>
        <p:spPr>
          <a:xfrm>
            <a:off x="4191149" y="4169346"/>
            <a:ext cx="1343769" cy="228005"/>
          </a:xfrm>
          <a:prstGeom prst="rect">
            <a:avLst/>
          </a:prstGeom>
          <a:noFill/>
          <a:ln>
            <a:noFill/>
          </a:ln>
        </p:spPr>
        <p:txBody>
          <a:bodyPr anchorCtr="0" anchor="t" bIns="28575" lIns="57150" spcFirstLastPara="1" rIns="57150" wrap="square" tIns="28575">
            <a:noAutofit/>
          </a:bodyPr>
          <a:lstStyle/>
          <a:p>
            <a:pPr indent="0" lvl="0" marL="0" marR="0" rtl="0" algn="l">
              <a:lnSpc>
                <a:spcPct val="140009"/>
              </a:lnSpc>
              <a:spcBef>
                <a:spcPts val="0"/>
              </a:spcBef>
              <a:spcAft>
                <a:spcPts val="0"/>
              </a:spcAft>
              <a:buClr>
                <a:srgbClr val="E0D6DE"/>
              </a:buClr>
              <a:buSzPts val="1300"/>
              <a:buFont typeface="Fira Sans"/>
              <a:buNone/>
            </a:pPr>
            <a:r>
              <a:t/>
            </a:r>
            <a:endParaRPr b="0" i="0" sz="1300" u="none" cap="none" strike="noStrike">
              <a:solidFill>
                <a:schemeClr val="dk1"/>
              </a:solidFill>
              <a:latin typeface="Calibri"/>
              <a:ea typeface="Calibri"/>
              <a:cs typeface="Calibri"/>
              <a:sym typeface="Calibri"/>
            </a:endParaRPr>
          </a:p>
        </p:txBody>
      </p:sp>
      <p:graphicFrame>
        <p:nvGraphicFramePr>
          <p:cNvPr id="63" name="Google Shape;63;p15"/>
          <p:cNvGraphicFramePr/>
          <p:nvPr/>
        </p:nvGraphicFramePr>
        <p:xfrm>
          <a:off x="3971175" y="2343350"/>
          <a:ext cx="3000000" cy="3000000"/>
        </p:xfrm>
        <a:graphic>
          <a:graphicData uri="http://schemas.openxmlformats.org/drawingml/2006/table">
            <a:tbl>
              <a:tblPr>
                <a:noFill/>
                <a:tableStyleId>{7B31AEAD-323E-44BE-A55E-7ED9B16382D1}</a:tableStyleId>
              </a:tblPr>
              <a:tblGrid>
                <a:gridCol w="2028825"/>
                <a:gridCol w="2038350"/>
              </a:tblGrid>
              <a:tr h="100000">
                <a:tc>
                  <a:txBody>
                    <a:bodyPr/>
                    <a:lstStyle/>
                    <a:p>
                      <a:pPr indent="0" lvl="0" marL="0" rtl="0" algn="just">
                        <a:spcBef>
                          <a:spcPts val="0"/>
                        </a:spcBef>
                        <a:spcAft>
                          <a:spcPts val="0"/>
                        </a:spcAft>
                        <a:buNone/>
                      </a:pPr>
                      <a:r>
                        <a:rPr b="1" lang="en" sz="1500">
                          <a:solidFill>
                            <a:schemeClr val="lt1"/>
                          </a:solidFill>
                          <a:latin typeface="Calibri"/>
                          <a:ea typeface="Calibri"/>
                          <a:cs typeface="Calibri"/>
                          <a:sym typeface="Calibri"/>
                        </a:rPr>
                        <a:t>Full Name</a:t>
                      </a:r>
                      <a:endParaRPr b="1" sz="1500">
                        <a:solidFill>
                          <a:schemeClr val="lt1"/>
                        </a:solidFill>
                        <a:latin typeface="Calibri"/>
                        <a:ea typeface="Calibri"/>
                        <a:cs typeface="Calibri"/>
                        <a:sym typeface="Calibri"/>
                      </a:endParaRPr>
                    </a:p>
                  </a:txBody>
                  <a:tcPr marT="63500" marB="63500" marR="63500" marL="63500">
                    <a:solidFill>
                      <a:srgbClr val="999999"/>
                    </a:solidFill>
                  </a:tcPr>
                </a:tc>
                <a:tc>
                  <a:txBody>
                    <a:bodyPr/>
                    <a:lstStyle/>
                    <a:p>
                      <a:pPr indent="0" lvl="0" marL="0" rtl="0" algn="just">
                        <a:spcBef>
                          <a:spcPts val="0"/>
                        </a:spcBef>
                        <a:spcAft>
                          <a:spcPts val="0"/>
                        </a:spcAft>
                        <a:buNone/>
                      </a:pPr>
                      <a:r>
                        <a:rPr b="1" lang="en" sz="1500">
                          <a:solidFill>
                            <a:schemeClr val="lt1"/>
                          </a:solidFill>
                          <a:latin typeface="Calibri"/>
                          <a:ea typeface="Calibri"/>
                          <a:cs typeface="Calibri"/>
                          <a:sym typeface="Calibri"/>
                        </a:rPr>
                        <a:t>Student ID</a:t>
                      </a:r>
                      <a:endParaRPr b="1" sz="1500">
                        <a:solidFill>
                          <a:schemeClr val="lt1"/>
                        </a:solidFill>
                        <a:latin typeface="Calibri"/>
                        <a:ea typeface="Calibri"/>
                        <a:cs typeface="Calibri"/>
                        <a:sym typeface="Calibri"/>
                      </a:endParaRPr>
                    </a:p>
                  </a:txBody>
                  <a:tcPr marT="63500" marB="63500" marR="63500" marL="63500">
                    <a:solidFill>
                      <a:srgbClr val="999999"/>
                    </a:solidFill>
                  </a:tcPr>
                </a:tc>
              </a:tr>
              <a:tr h="12700">
                <a:tc>
                  <a:txBody>
                    <a:bodyPr/>
                    <a:lstStyle/>
                    <a:p>
                      <a:pPr indent="0" lvl="0" marL="0" rtl="0" algn="just">
                        <a:spcBef>
                          <a:spcPts val="0"/>
                        </a:spcBef>
                        <a:spcAft>
                          <a:spcPts val="0"/>
                        </a:spcAft>
                        <a:buNone/>
                      </a:pPr>
                      <a:r>
                        <a:rPr lang="en" sz="1100">
                          <a:solidFill>
                            <a:schemeClr val="lt1"/>
                          </a:solidFill>
                        </a:rPr>
                        <a:t>Abhishek Deshwal</a:t>
                      </a:r>
                      <a:endParaRPr sz="1100">
                        <a:solidFill>
                          <a:schemeClr val="lt1"/>
                        </a:solidFill>
                      </a:endParaRPr>
                    </a:p>
                  </a:txBody>
                  <a:tcPr marT="63500" marB="63500" marR="63500" marL="63500"/>
                </a:tc>
                <a:tc>
                  <a:txBody>
                    <a:bodyPr/>
                    <a:lstStyle/>
                    <a:p>
                      <a:pPr indent="0" lvl="0" marL="0" rtl="0" algn="just">
                        <a:spcBef>
                          <a:spcPts val="0"/>
                        </a:spcBef>
                        <a:spcAft>
                          <a:spcPts val="0"/>
                        </a:spcAft>
                        <a:buNone/>
                      </a:pPr>
                      <a:r>
                        <a:rPr lang="en" sz="1100">
                          <a:solidFill>
                            <a:schemeClr val="lt1"/>
                          </a:solidFill>
                        </a:rPr>
                        <a:t>40220734</a:t>
                      </a:r>
                      <a:endParaRPr sz="1100">
                        <a:solidFill>
                          <a:schemeClr val="lt1"/>
                        </a:solidFill>
                      </a:endParaRPr>
                    </a:p>
                  </a:txBody>
                  <a:tcPr marT="63500" marB="63500" marR="63500" marL="63500"/>
                </a:tc>
              </a:tr>
              <a:tr h="12700">
                <a:tc>
                  <a:txBody>
                    <a:bodyPr/>
                    <a:lstStyle/>
                    <a:p>
                      <a:pPr indent="0" lvl="0" marL="0" rtl="0" algn="just">
                        <a:spcBef>
                          <a:spcPts val="0"/>
                        </a:spcBef>
                        <a:spcAft>
                          <a:spcPts val="0"/>
                        </a:spcAft>
                        <a:buNone/>
                      </a:pPr>
                      <a:r>
                        <a:rPr lang="en" sz="1100">
                          <a:solidFill>
                            <a:schemeClr val="lt1"/>
                          </a:solidFill>
                        </a:rPr>
                        <a:t>Sameer Kamble</a:t>
                      </a:r>
                      <a:endParaRPr sz="1100">
                        <a:solidFill>
                          <a:schemeClr val="lt1"/>
                        </a:solidFill>
                      </a:endParaRPr>
                    </a:p>
                  </a:txBody>
                  <a:tcPr marT="63500" marB="63500" marR="63500" marL="63500"/>
                </a:tc>
                <a:tc>
                  <a:txBody>
                    <a:bodyPr/>
                    <a:lstStyle/>
                    <a:p>
                      <a:pPr indent="0" lvl="0" marL="0" rtl="0" algn="just">
                        <a:spcBef>
                          <a:spcPts val="0"/>
                        </a:spcBef>
                        <a:spcAft>
                          <a:spcPts val="0"/>
                        </a:spcAft>
                        <a:buNone/>
                      </a:pPr>
                      <a:r>
                        <a:rPr lang="en" sz="1100">
                          <a:solidFill>
                            <a:schemeClr val="lt1"/>
                          </a:solidFill>
                        </a:rPr>
                        <a:t>40204785</a:t>
                      </a:r>
                      <a:endParaRPr sz="1100">
                        <a:solidFill>
                          <a:schemeClr val="lt1"/>
                        </a:solidFill>
                      </a:endParaRPr>
                    </a:p>
                  </a:txBody>
                  <a:tcPr marT="63500" marB="63500" marR="63500" marL="63500"/>
                </a:tc>
              </a:tr>
              <a:tr h="12700">
                <a:tc>
                  <a:txBody>
                    <a:bodyPr/>
                    <a:lstStyle/>
                    <a:p>
                      <a:pPr indent="0" lvl="0" marL="0" rtl="0" algn="just">
                        <a:spcBef>
                          <a:spcPts val="0"/>
                        </a:spcBef>
                        <a:spcAft>
                          <a:spcPts val="0"/>
                        </a:spcAft>
                        <a:buNone/>
                      </a:pPr>
                      <a:r>
                        <a:rPr lang="en" sz="1100">
                          <a:solidFill>
                            <a:schemeClr val="lt1"/>
                          </a:solidFill>
                        </a:rPr>
                        <a:t>Sumit Kumar</a:t>
                      </a:r>
                      <a:endParaRPr sz="1100">
                        <a:solidFill>
                          <a:schemeClr val="lt1"/>
                        </a:solidFill>
                      </a:endParaRPr>
                    </a:p>
                  </a:txBody>
                  <a:tcPr marT="63500" marB="63500" marR="63500" marL="63500"/>
                </a:tc>
                <a:tc>
                  <a:txBody>
                    <a:bodyPr/>
                    <a:lstStyle/>
                    <a:p>
                      <a:pPr indent="0" lvl="0" marL="0" rtl="0" algn="just">
                        <a:spcBef>
                          <a:spcPts val="0"/>
                        </a:spcBef>
                        <a:spcAft>
                          <a:spcPts val="0"/>
                        </a:spcAft>
                        <a:buNone/>
                      </a:pPr>
                      <a:r>
                        <a:rPr lang="en" sz="1100">
                          <a:solidFill>
                            <a:schemeClr val="lt1"/>
                          </a:solidFill>
                        </a:rPr>
                        <a:t>40254093</a:t>
                      </a:r>
                      <a:endParaRPr sz="1100">
                        <a:solidFill>
                          <a:schemeClr val="lt1"/>
                        </a:solidFill>
                      </a:endParaRPr>
                    </a:p>
                  </a:txBody>
                  <a:tcPr marT="63500" marB="63500" marR="63500" marL="63500"/>
                </a:tc>
              </a:tr>
              <a:tr h="12700">
                <a:tc>
                  <a:txBody>
                    <a:bodyPr/>
                    <a:lstStyle/>
                    <a:p>
                      <a:pPr indent="0" lvl="0" marL="0" rtl="0" algn="just">
                        <a:spcBef>
                          <a:spcPts val="0"/>
                        </a:spcBef>
                        <a:spcAft>
                          <a:spcPts val="0"/>
                        </a:spcAft>
                        <a:buNone/>
                      </a:pPr>
                      <a:r>
                        <a:rPr lang="en" sz="1100">
                          <a:solidFill>
                            <a:schemeClr val="lt1"/>
                          </a:solidFill>
                        </a:rPr>
                        <a:t>Ganga Singh </a:t>
                      </a:r>
                      <a:endParaRPr sz="1100">
                        <a:solidFill>
                          <a:schemeClr val="lt1"/>
                        </a:solidFill>
                      </a:endParaRPr>
                    </a:p>
                  </a:txBody>
                  <a:tcPr marT="63500" marB="63500" marR="63500" marL="63500"/>
                </a:tc>
                <a:tc>
                  <a:txBody>
                    <a:bodyPr/>
                    <a:lstStyle/>
                    <a:p>
                      <a:pPr indent="0" lvl="0" marL="0" rtl="0" algn="just">
                        <a:spcBef>
                          <a:spcPts val="0"/>
                        </a:spcBef>
                        <a:spcAft>
                          <a:spcPts val="0"/>
                        </a:spcAft>
                        <a:buNone/>
                      </a:pPr>
                      <a:r>
                        <a:rPr lang="en" sz="1100">
                          <a:solidFill>
                            <a:schemeClr val="lt1"/>
                          </a:solidFill>
                        </a:rPr>
                        <a:t>40236750</a:t>
                      </a:r>
                      <a:endParaRPr sz="1100">
                        <a:solidFill>
                          <a:schemeClr val="lt1"/>
                        </a:solidFill>
                      </a:endParaRPr>
                    </a:p>
                  </a:txBody>
                  <a:tcPr marT="63500" marB="63500" marR="63500" marL="63500"/>
                </a:tc>
              </a:tr>
            </a:tbl>
          </a:graphicData>
        </a:graphic>
      </p:graphicFrame>
      <p:sp>
        <p:nvSpPr>
          <p:cNvPr id="64" name="Google Shape;64;p15"/>
          <p:cNvSpPr txBox="1"/>
          <p:nvPr/>
        </p:nvSpPr>
        <p:spPr>
          <a:xfrm>
            <a:off x="3917550" y="4132425"/>
            <a:ext cx="46356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Github Link  </a:t>
            </a:r>
            <a:r>
              <a:rPr lang="en" sz="1200" u="sng">
                <a:solidFill>
                  <a:schemeClr val="lt1"/>
                </a:solidFill>
                <a:hlinkClick r:id="rId4">
                  <a:extLst>
                    <a:ext uri="{A12FA001-AC4F-418D-AE19-62706E023703}">
                      <ahyp:hlinkClr val="tx"/>
                    </a:ext>
                  </a:extLst>
                </a:hlinkClick>
              </a:rPr>
              <a:t>https://github.com/adizero99/SPM_Group3_ElderlyHealthcareManagement</a:t>
            </a:r>
            <a:r>
              <a:rPr lang="en" sz="1200">
                <a:solidFill>
                  <a:schemeClr val="lt1"/>
                </a:solidFill>
              </a:rPr>
              <a:t>  </a:t>
            </a:r>
            <a:endParaRPr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2" name="Google Shape;202;p24"/>
          <p:cNvSpPr/>
          <p:nvPr/>
        </p:nvSpPr>
        <p:spPr>
          <a:xfrm>
            <a:off x="0" y="-5480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03" name="Google Shape;203;p24"/>
          <p:cNvPicPr preferRelativeResize="0"/>
          <p:nvPr/>
        </p:nvPicPr>
        <p:blipFill rotWithShape="1">
          <a:blip r:embed="rId3">
            <a:alphaModFix/>
          </a:blip>
          <a:srcRect b="0" l="0" r="0" t="0"/>
          <a:stretch/>
        </p:blipFill>
        <p:spPr>
          <a:xfrm>
            <a:off x="6858000" y="0"/>
            <a:ext cx="2286000" cy="5143500"/>
          </a:xfrm>
          <a:prstGeom prst="rect">
            <a:avLst/>
          </a:prstGeom>
          <a:noFill/>
          <a:ln>
            <a:noFill/>
          </a:ln>
        </p:spPr>
      </p:pic>
      <p:sp>
        <p:nvSpPr>
          <p:cNvPr id="204" name="Google Shape;204;p24"/>
          <p:cNvSpPr/>
          <p:nvPr/>
        </p:nvSpPr>
        <p:spPr>
          <a:xfrm>
            <a:off x="520749" y="175421"/>
            <a:ext cx="47490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Work Breakdown Structure</a:t>
            </a:r>
            <a:endParaRPr b="0" i="0" sz="2700" u="none" cap="none" strike="noStrike">
              <a:solidFill>
                <a:schemeClr val="dk1"/>
              </a:solidFill>
              <a:latin typeface="Calibri"/>
              <a:ea typeface="Calibri"/>
              <a:cs typeface="Calibri"/>
              <a:sym typeface="Calibri"/>
            </a:endParaRPr>
          </a:p>
        </p:txBody>
      </p:sp>
      <p:sp>
        <p:nvSpPr>
          <p:cNvPr id="205" name="Google Shape;205;p24"/>
          <p:cNvSpPr/>
          <p:nvPr/>
        </p:nvSpPr>
        <p:spPr>
          <a:xfrm>
            <a:off x="720403" y="1220688"/>
            <a:ext cx="17339" cy="3344391"/>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6" name="Google Shape;206;p24"/>
          <p:cNvSpPr/>
          <p:nvPr/>
        </p:nvSpPr>
        <p:spPr>
          <a:xfrm>
            <a:off x="885267" y="1476710"/>
            <a:ext cx="485998" cy="17339"/>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7" name="Google Shape;207;p24"/>
          <p:cNvSpPr/>
          <p:nvPr/>
        </p:nvSpPr>
        <p:spPr>
          <a:xfrm>
            <a:off x="572803" y="1329184"/>
            <a:ext cx="312464" cy="312464"/>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8" name="Google Shape;208;p24"/>
          <p:cNvSpPr/>
          <p:nvPr/>
        </p:nvSpPr>
        <p:spPr>
          <a:xfrm>
            <a:off x="669615" y="1355229"/>
            <a:ext cx="118765" cy="260301"/>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1</a:t>
            </a:r>
            <a:endParaRPr b="0" i="0" sz="1600" u="none" cap="none" strike="noStrike">
              <a:solidFill>
                <a:schemeClr val="dk1"/>
              </a:solidFill>
              <a:latin typeface="Calibri"/>
              <a:ea typeface="Calibri"/>
              <a:cs typeface="Calibri"/>
              <a:sym typeface="Calibri"/>
            </a:endParaRPr>
          </a:p>
        </p:txBody>
      </p:sp>
      <p:sp>
        <p:nvSpPr>
          <p:cNvPr id="209" name="Google Shape;209;p24"/>
          <p:cNvSpPr/>
          <p:nvPr/>
        </p:nvSpPr>
        <p:spPr>
          <a:xfrm>
            <a:off x="1492821" y="1359545"/>
            <a:ext cx="1879402" cy="216991"/>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Planning and Design</a:t>
            </a:r>
            <a:endParaRPr b="0" i="0" sz="1400" u="none" cap="none" strike="noStrike">
              <a:solidFill>
                <a:schemeClr val="dk1"/>
              </a:solidFill>
              <a:latin typeface="Calibri"/>
              <a:ea typeface="Calibri"/>
              <a:cs typeface="Calibri"/>
              <a:sym typeface="Calibri"/>
            </a:endParaRPr>
          </a:p>
        </p:txBody>
      </p:sp>
      <p:sp>
        <p:nvSpPr>
          <p:cNvPr id="210" name="Google Shape;210;p24"/>
          <p:cNvSpPr/>
          <p:nvPr/>
        </p:nvSpPr>
        <p:spPr>
          <a:xfrm>
            <a:off x="1492821" y="1923493"/>
            <a:ext cx="4844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API, Middleware, and </a:t>
            </a:r>
            <a:r>
              <a:rPr lang="en" sz="1100">
                <a:solidFill>
                  <a:srgbClr val="E0D6DE"/>
                </a:solidFill>
                <a:latin typeface="Fira Sans"/>
                <a:ea typeface="Fira Sans"/>
                <a:cs typeface="Fira Sans"/>
                <a:sym typeface="Fira Sans"/>
              </a:rPr>
              <a:t>Prototype creation</a:t>
            </a:r>
            <a:endParaRPr b="0" i="0" sz="1100" u="none" cap="none" strike="noStrike">
              <a:solidFill>
                <a:schemeClr val="dk1"/>
              </a:solidFill>
              <a:latin typeface="Calibri"/>
              <a:ea typeface="Calibri"/>
              <a:cs typeface="Calibri"/>
              <a:sym typeface="Calibri"/>
            </a:endParaRPr>
          </a:p>
        </p:txBody>
      </p:sp>
      <p:sp>
        <p:nvSpPr>
          <p:cNvPr id="211" name="Google Shape;211;p24"/>
          <p:cNvSpPr/>
          <p:nvPr/>
        </p:nvSpPr>
        <p:spPr>
          <a:xfrm>
            <a:off x="885267" y="2637792"/>
            <a:ext cx="485998" cy="17339"/>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2" name="Google Shape;212;p24"/>
          <p:cNvSpPr/>
          <p:nvPr/>
        </p:nvSpPr>
        <p:spPr>
          <a:xfrm>
            <a:off x="572803" y="2490267"/>
            <a:ext cx="312464" cy="312464"/>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3" name="Google Shape;213;p24"/>
          <p:cNvSpPr/>
          <p:nvPr/>
        </p:nvSpPr>
        <p:spPr>
          <a:xfrm>
            <a:off x="669615" y="2516311"/>
            <a:ext cx="118765" cy="260301"/>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2</a:t>
            </a:r>
            <a:endParaRPr b="0" i="0" sz="1600" u="none" cap="none" strike="noStrike">
              <a:solidFill>
                <a:schemeClr val="dk1"/>
              </a:solidFill>
              <a:latin typeface="Calibri"/>
              <a:ea typeface="Calibri"/>
              <a:cs typeface="Calibri"/>
              <a:sym typeface="Calibri"/>
            </a:endParaRPr>
          </a:p>
        </p:txBody>
      </p:sp>
      <p:sp>
        <p:nvSpPr>
          <p:cNvPr id="214" name="Google Shape;214;p24"/>
          <p:cNvSpPr/>
          <p:nvPr/>
        </p:nvSpPr>
        <p:spPr>
          <a:xfrm>
            <a:off x="1492821" y="2520628"/>
            <a:ext cx="2176091" cy="216991"/>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Technology Integration</a:t>
            </a:r>
            <a:endParaRPr b="0" i="0" sz="1400" u="none" cap="none" strike="noStrike">
              <a:solidFill>
                <a:schemeClr val="dk1"/>
              </a:solidFill>
              <a:latin typeface="Calibri"/>
              <a:ea typeface="Calibri"/>
              <a:cs typeface="Calibri"/>
              <a:sym typeface="Calibri"/>
            </a:endParaRPr>
          </a:p>
        </p:txBody>
      </p:sp>
      <p:sp>
        <p:nvSpPr>
          <p:cNvPr id="215" name="Google Shape;215;p24"/>
          <p:cNvSpPr/>
          <p:nvPr/>
        </p:nvSpPr>
        <p:spPr>
          <a:xfrm>
            <a:off x="1492821" y="3137663"/>
            <a:ext cx="4844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Using Angular, NodeJS, Azure, and Jenkins (</a:t>
            </a:r>
            <a:r>
              <a:rPr lang="en" sz="1100">
                <a:solidFill>
                  <a:srgbClr val="E0D6DE"/>
                </a:solidFill>
                <a:latin typeface="Fira Sans"/>
                <a:ea typeface="Fira Sans"/>
                <a:cs typeface="Fira Sans"/>
                <a:sym typeface="Fira Sans"/>
              </a:rPr>
              <a:t>Continuous</a:t>
            </a:r>
            <a:r>
              <a:rPr lang="en" sz="1100">
                <a:solidFill>
                  <a:srgbClr val="E0D6DE"/>
                </a:solidFill>
                <a:latin typeface="Fira Sans"/>
                <a:ea typeface="Fira Sans"/>
                <a:cs typeface="Fira Sans"/>
                <a:sym typeface="Fira Sans"/>
              </a:rPr>
              <a:t> </a:t>
            </a:r>
            <a:r>
              <a:rPr lang="en" sz="1100">
                <a:solidFill>
                  <a:srgbClr val="E0D6DE"/>
                </a:solidFill>
                <a:latin typeface="Fira Sans"/>
                <a:ea typeface="Fira Sans"/>
                <a:cs typeface="Fira Sans"/>
                <a:sym typeface="Fira Sans"/>
              </a:rPr>
              <a:t>Integration</a:t>
            </a:r>
            <a:r>
              <a:rPr lang="en" sz="1100">
                <a:solidFill>
                  <a:srgbClr val="E0D6DE"/>
                </a:solidFill>
                <a:latin typeface="Fira Sans"/>
                <a:ea typeface="Fira Sans"/>
                <a:cs typeface="Fira Sans"/>
                <a:sym typeface="Fira Sans"/>
              </a:rPr>
              <a:t>) platforms to </a:t>
            </a:r>
            <a:r>
              <a:rPr lang="en" sz="1100">
                <a:solidFill>
                  <a:srgbClr val="E0D6DE"/>
                </a:solidFill>
                <a:latin typeface="Fira Sans"/>
                <a:ea typeface="Fira Sans"/>
                <a:cs typeface="Fira Sans"/>
                <a:sym typeface="Fira Sans"/>
              </a:rPr>
              <a:t>seamlessly</a:t>
            </a:r>
            <a:r>
              <a:rPr lang="en" sz="1100">
                <a:solidFill>
                  <a:srgbClr val="E0D6DE"/>
                </a:solidFill>
                <a:latin typeface="Fira Sans"/>
                <a:ea typeface="Fira Sans"/>
                <a:cs typeface="Fira Sans"/>
                <a:sym typeface="Fira Sans"/>
              </a:rPr>
              <a:t> update changes and deploy the application</a:t>
            </a:r>
            <a:endParaRPr b="0" i="0" sz="1100" u="none" cap="none" strike="noStrike">
              <a:solidFill>
                <a:schemeClr val="dk1"/>
              </a:solidFill>
              <a:latin typeface="Calibri"/>
              <a:ea typeface="Calibri"/>
              <a:cs typeface="Calibri"/>
              <a:sym typeface="Calibri"/>
            </a:endParaRPr>
          </a:p>
        </p:txBody>
      </p:sp>
      <p:sp>
        <p:nvSpPr>
          <p:cNvPr id="216" name="Google Shape;216;p24"/>
          <p:cNvSpPr/>
          <p:nvPr/>
        </p:nvSpPr>
        <p:spPr>
          <a:xfrm>
            <a:off x="885267" y="3798875"/>
            <a:ext cx="485998" cy="17339"/>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7" name="Google Shape;217;p24"/>
          <p:cNvSpPr/>
          <p:nvPr/>
        </p:nvSpPr>
        <p:spPr>
          <a:xfrm>
            <a:off x="572803" y="3651349"/>
            <a:ext cx="312464" cy="312464"/>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8" name="Google Shape;218;p24"/>
          <p:cNvSpPr/>
          <p:nvPr/>
        </p:nvSpPr>
        <p:spPr>
          <a:xfrm>
            <a:off x="669615" y="3677394"/>
            <a:ext cx="118765" cy="260301"/>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3</a:t>
            </a:r>
            <a:endParaRPr b="0" i="0" sz="1600" u="none" cap="none" strike="noStrike">
              <a:solidFill>
                <a:schemeClr val="dk1"/>
              </a:solidFill>
              <a:latin typeface="Calibri"/>
              <a:ea typeface="Calibri"/>
              <a:cs typeface="Calibri"/>
              <a:sym typeface="Calibri"/>
            </a:endParaRPr>
          </a:p>
        </p:txBody>
      </p:sp>
      <p:sp>
        <p:nvSpPr>
          <p:cNvPr id="219" name="Google Shape;219;p24"/>
          <p:cNvSpPr/>
          <p:nvPr/>
        </p:nvSpPr>
        <p:spPr>
          <a:xfrm>
            <a:off x="1492821" y="3681710"/>
            <a:ext cx="1978298" cy="216991"/>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Pilot Implementation</a:t>
            </a:r>
            <a:endParaRPr b="0" i="0" sz="1400" u="none" cap="none" strike="noStrike">
              <a:solidFill>
                <a:schemeClr val="dk1"/>
              </a:solidFill>
              <a:latin typeface="Calibri"/>
              <a:ea typeface="Calibri"/>
              <a:cs typeface="Calibri"/>
              <a:sym typeface="Calibri"/>
            </a:endParaRPr>
          </a:p>
        </p:txBody>
      </p:sp>
      <p:sp>
        <p:nvSpPr>
          <p:cNvPr id="220" name="Google Shape;220;p24"/>
          <p:cNvSpPr/>
          <p:nvPr/>
        </p:nvSpPr>
        <p:spPr>
          <a:xfrm>
            <a:off x="1492808" y="4228621"/>
            <a:ext cx="4844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Test the proposed solutions in a controlled environment, </a:t>
            </a:r>
            <a:r>
              <a:rPr lang="en" sz="1100">
                <a:solidFill>
                  <a:srgbClr val="E0D6DE"/>
                </a:solidFill>
                <a:latin typeface="Fira Sans"/>
                <a:ea typeface="Fira Sans"/>
                <a:cs typeface="Fira Sans"/>
                <a:sym typeface="Fira Sans"/>
              </a:rPr>
              <a:t>Alpha, Beta release and UAT acceptance.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27" name="Google Shape;227;p25"/>
          <p:cNvPicPr preferRelativeResize="0"/>
          <p:nvPr/>
        </p:nvPicPr>
        <p:blipFill rotWithShape="1">
          <a:blip r:embed="rId3">
            <a:alphaModFix/>
          </a:blip>
          <a:srcRect b="0" l="0" r="0" t="0"/>
          <a:stretch/>
        </p:blipFill>
        <p:spPr>
          <a:xfrm>
            <a:off x="6858000" y="0"/>
            <a:ext cx="2286000" cy="5143500"/>
          </a:xfrm>
          <a:prstGeom prst="rect">
            <a:avLst/>
          </a:prstGeom>
          <a:noFill/>
          <a:ln>
            <a:noFill/>
          </a:ln>
        </p:spPr>
      </p:pic>
      <p:sp>
        <p:nvSpPr>
          <p:cNvPr id="228" name="Google Shape;228;p25"/>
          <p:cNvSpPr/>
          <p:nvPr/>
        </p:nvSpPr>
        <p:spPr>
          <a:xfrm>
            <a:off x="520749" y="175421"/>
            <a:ext cx="47490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Work Breakdown Structure</a:t>
            </a:r>
            <a:endParaRPr b="0" i="0" sz="2700" u="none" cap="none" strike="noStrike">
              <a:solidFill>
                <a:schemeClr val="dk1"/>
              </a:solidFill>
              <a:latin typeface="Calibri"/>
              <a:ea typeface="Calibri"/>
              <a:cs typeface="Calibri"/>
              <a:sym typeface="Calibri"/>
            </a:endParaRPr>
          </a:p>
        </p:txBody>
      </p:sp>
      <p:sp>
        <p:nvSpPr>
          <p:cNvPr id="229" name="Google Shape;229;p25"/>
          <p:cNvSpPr/>
          <p:nvPr/>
        </p:nvSpPr>
        <p:spPr>
          <a:xfrm>
            <a:off x="885267" y="1476710"/>
            <a:ext cx="486000" cy="17400"/>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0" name="Google Shape;230;p25"/>
          <p:cNvSpPr/>
          <p:nvPr/>
        </p:nvSpPr>
        <p:spPr>
          <a:xfrm>
            <a:off x="572803" y="1329184"/>
            <a:ext cx="312600" cy="312600"/>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1" name="Google Shape;231;p25"/>
          <p:cNvSpPr/>
          <p:nvPr/>
        </p:nvSpPr>
        <p:spPr>
          <a:xfrm>
            <a:off x="669615" y="1355229"/>
            <a:ext cx="1188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1</a:t>
            </a:r>
            <a:endParaRPr b="0" i="0" sz="1600" u="none" cap="none" strike="noStrike">
              <a:solidFill>
                <a:schemeClr val="dk1"/>
              </a:solidFill>
              <a:latin typeface="Calibri"/>
              <a:ea typeface="Calibri"/>
              <a:cs typeface="Calibri"/>
              <a:sym typeface="Calibri"/>
            </a:endParaRPr>
          </a:p>
        </p:txBody>
      </p:sp>
      <p:sp>
        <p:nvSpPr>
          <p:cNvPr id="232" name="Google Shape;232;p25"/>
          <p:cNvSpPr/>
          <p:nvPr/>
        </p:nvSpPr>
        <p:spPr>
          <a:xfrm>
            <a:off x="1492826" y="1359550"/>
            <a:ext cx="25224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Planning and Design</a:t>
            </a:r>
            <a:endParaRPr b="0" i="0" sz="1400" u="none" cap="none" strike="noStrike">
              <a:solidFill>
                <a:schemeClr val="dk1"/>
              </a:solidFill>
              <a:latin typeface="Calibri"/>
              <a:ea typeface="Calibri"/>
              <a:cs typeface="Calibri"/>
              <a:sym typeface="Calibri"/>
            </a:endParaRPr>
          </a:p>
        </p:txBody>
      </p:sp>
      <p:sp>
        <p:nvSpPr>
          <p:cNvPr id="233" name="Google Shape;233;p25"/>
          <p:cNvSpPr/>
          <p:nvPr/>
        </p:nvSpPr>
        <p:spPr>
          <a:xfrm>
            <a:off x="885267" y="2637793"/>
            <a:ext cx="486000" cy="17400"/>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4" name="Google Shape;234;p25"/>
          <p:cNvSpPr/>
          <p:nvPr/>
        </p:nvSpPr>
        <p:spPr>
          <a:xfrm>
            <a:off x="885267" y="3798875"/>
            <a:ext cx="486000" cy="17400"/>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id="235" name="Google Shape;235;p25"/>
          <p:cNvPicPr preferRelativeResize="0"/>
          <p:nvPr/>
        </p:nvPicPr>
        <p:blipFill rotWithShape="1">
          <a:blip r:embed="rId4">
            <a:alphaModFix/>
          </a:blip>
          <a:srcRect b="0" l="3035" r="0" t="4058"/>
          <a:stretch/>
        </p:blipFill>
        <p:spPr>
          <a:xfrm>
            <a:off x="885400" y="1825675"/>
            <a:ext cx="5270700" cy="3317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2" name="Google Shape;242;p26"/>
          <p:cNvSpPr/>
          <p:nvPr/>
        </p:nvSpPr>
        <p:spPr>
          <a:xfrm>
            <a:off x="0" y="-5480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43" name="Google Shape;243;p26"/>
          <p:cNvPicPr preferRelativeResize="0"/>
          <p:nvPr/>
        </p:nvPicPr>
        <p:blipFill rotWithShape="1">
          <a:blip r:embed="rId3">
            <a:alphaModFix/>
          </a:blip>
          <a:srcRect b="0" l="0" r="0" t="0"/>
          <a:stretch/>
        </p:blipFill>
        <p:spPr>
          <a:xfrm>
            <a:off x="6858000" y="0"/>
            <a:ext cx="2286000" cy="5143500"/>
          </a:xfrm>
          <a:prstGeom prst="rect">
            <a:avLst/>
          </a:prstGeom>
          <a:noFill/>
          <a:ln>
            <a:noFill/>
          </a:ln>
        </p:spPr>
      </p:pic>
      <p:sp>
        <p:nvSpPr>
          <p:cNvPr id="244" name="Google Shape;244;p26"/>
          <p:cNvSpPr/>
          <p:nvPr/>
        </p:nvSpPr>
        <p:spPr>
          <a:xfrm>
            <a:off x="520749" y="175421"/>
            <a:ext cx="47490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Work Breakdown Structure</a:t>
            </a:r>
            <a:endParaRPr b="0" i="0" sz="2700" u="none" cap="none" strike="noStrike">
              <a:solidFill>
                <a:schemeClr val="dk1"/>
              </a:solidFill>
              <a:latin typeface="Calibri"/>
              <a:ea typeface="Calibri"/>
              <a:cs typeface="Calibri"/>
              <a:sym typeface="Calibri"/>
            </a:endParaRPr>
          </a:p>
        </p:txBody>
      </p:sp>
      <p:sp>
        <p:nvSpPr>
          <p:cNvPr id="245" name="Google Shape;245;p26"/>
          <p:cNvSpPr/>
          <p:nvPr/>
        </p:nvSpPr>
        <p:spPr>
          <a:xfrm>
            <a:off x="885267" y="1476710"/>
            <a:ext cx="486000" cy="17400"/>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6" name="Google Shape;246;p26"/>
          <p:cNvSpPr/>
          <p:nvPr/>
        </p:nvSpPr>
        <p:spPr>
          <a:xfrm>
            <a:off x="572803" y="1329184"/>
            <a:ext cx="312600" cy="312600"/>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7" name="Google Shape;247;p26"/>
          <p:cNvSpPr/>
          <p:nvPr/>
        </p:nvSpPr>
        <p:spPr>
          <a:xfrm>
            <a:off x="669615" y="1355229"/>
            <a:ext cx="1188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1</a:t>
            </a:r>
            <a:endParaRPr b="0" i="0" sz="1600" u="none" cap="none" strike="noStrike">
              <a:solidFill>
                <a:schemeClr val="dk1"/>
              </a:solidFill>
              <a:latin typeface="Calibri"/>
              <a:ea typeface="Calibri"/>
              <a:cs typeface="Calibri"/>
              <a:sym typeface="Calibri"/>
            </a:endParaRPr>
          </a:p>
        </p:txBody>
      </p:sp>
      <p:sp>
        <p:nvSpPr>
          <p:cNvPr id="248" name="Google Shape;248;p26"/>
          <p:cNvSpPr/>
          <p:nvPr/>
        </p:nvSpPr>
        <p:spPr>
          <a:xfrm>
            <a:off x="885267" y="2637793"/>
            <a:ext cx="486000" cy="17400"/>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9" name="Google Shape;249;p26"/>
          <p:cNvSpPr/>
          <p:nvPr/>
        </p:nvSpPr>
        <p:spPr>
          <a:xfrm>
            <a:off x="572803" y="2490267"/>
            <a:ext cx="312600" cy="312600"/>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0" name="Google Shape;250;p26"/>
          <p:cNvSpPr/>
          <p:nvPr/>
        </p:nvSpPr>
        <p:spPr>
          <a:xfrm>
            <a:off x="669615" y="2516311"/>
            <a:ext cx="1188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2</a:t>
            </a:r>
            <a:endParaRPr b="0" i="0" sz="1600" u="none" cap="none" strike="noStrike">
              <a:solidFill>
                <a:schemeClr val="dk1"/>
              </a:solidFill>
              <a:latin typeface="Calibri"/>
              <a:ea typeface="Calibri"/>
              <a:cs typeface="Calibri"/>
              <a:sym typeface="Calibri"/>
            </a:endParaRPr>
          </a:p>
        </p:txBody>
      </p:sp>
      <p:sp>
        <p:nvSpPr>
          <p:cNvPr id="251" name="Google Shape;251;p26"/>
          <p:cNvSpPr/>
          <p:nvPr/>
        </p:nvSpPr>
        <p:spPr>
          <a:xfrm>
            <a:off x="885267" y="3798875"/>
            <a:ext cx="486000" cy="17400"/>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2" name="Google Shape;252;p26"/>
          <p:cNvSpPr/>
          <p:nvPr/>
        </p:nvSpPr>
        <p:spPr>
          <a:xfrm>
            <a:off x="572803" y="3651349"/>
            <a:ext cx="312600" cy="312600"/>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3" name="Google Shape;253;p26"/>
          <p:cNvSpPr/>
          <p:nvPr/>
        </p:nvSpPr>
        <p:spPr>
          <a:xfrm>
            <a:off x="669615" y="3677394"/>
            <a:ext cx="1188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3</a:t>
            </a:r>
            <a:endParaRPr b="0" i="0" sz="1600" u="none" cap="none" strike="noStrike">
              <a:solidFill>
                <a:schemeClr val="dk1"/>
              </a:solidFill>
              <a:latin typeface="Calibri"/>
              <a:ea typeface="Calibri"/>
              <a:cs typeface="Calibri"/>
              <a:sym typeface="Calibri"/>
            </a:endParaRPr>
          </a:p>
        </p:txBody>
      </p:sp>
      <p:pic>
        <p:nvPicPr>
          <p:cNvPr id="254" name="Google Shape;254;p26"/>
          <p:cNvPicPr preferRelativeResize="0"/>
          <p:nvPr/>
        </p:nvPicPr>
        <p:blipFill>
          <a:blip r:embed="rId4">
            <a:alphaModFix/>
          </a:blip>
          <a:stretch>
            <a:fillRect/>
          </a:stretch>
        </p:blipFill>
        <p:spPr>
          <a:xfrm>
            <a:off x="572800" y="675100"/>
            <a:ext cx="5943600" cy="4303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1" name="Google Shape;261;p27"/>
          <p:cNvSpPr/>
          <p:nvPr/>
        </p:nvSpPr>
        <p:spPr>
          <a:xfrm>
            <a:off x="0" y="-5480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62" name="Google Shape;262;p27"/>
          <p:cNvPicPr preferRelativeResize="0"/>
          <p:nvPr/>
        </p:nvPicPr>
        <p:blipFill rotWithShape="1">
          <a:blip r:embed="rId3">
            <a:alphaModFix/>
          </a:blip>
          <a:srcRect b="0" l="0" r="0" t="0"/>
          <a:stretch/>
        </p:blipFill>
        <p:spPr>
          <a:xfrm>
            <a:off x="6858000" y="0"/>
            <a:ext cx="2286000" cy="5143500"/>
          </a:xfrm>
          <a:prstGeom prst="rect">
            <a:avLst/>
          </a:prstGeom>
          <a:noFill/>
          <a:ln>
            <a:noFill/>
          </a:ln>
        </p:spPr>
      </p:pic>
      <p:sp>
        <p:nvSpPr>
          <p:cNvPr id="263" name="Google Shape;263;p27"/>
          <p:cNvSpPr/>
          <p:nvPr/>
        </p:nvSpPr>
        <p:spPr>
          <a:xfrm>
            <a:off x="520749" y="175421"/>
            <a:ext cx="47490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Work Breakdown Structure</a:t>
            </a:r>
            <a:endParaRPr b="0" i="0" sz="2700" u="none" cap="none" strike="noStrike">
              <a:solidFill>
                <a:schemeClr val="dk1"/>
              </a:solidFill>
              <a:latin typeface="Calibri"/>
              <a:ea typeface="Calibri"/>
              <a:cs typeface="Calibri"/>
              <a:sym typeface="Calibri"/>
            </a:endParaRPr>
          </a:p>
        </p:txBody>
      </p:sp>
      <p:sp>
        <p:nvSpPr>
          <p:cNvPr id="264" name="Google Shape;264;p27"/>
          <p:cNvSpPr/>
          <p:nvPr/>
        </p:nvSpPr>
        <p:spPr>
          <a:xfrm>
            <a:off x="885267" y="1476710"/>
            <a:ext cx="486000" cy="17400"/>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5" name="Google Shape;265;p27"/>
          <p:cNvSpPr/>
          <p:nvPr/>
        </p:nvSpPr>
        <p:spPr>
          <a:xfrm>
            <a:off x="572803" y="1329184"/>
            <a:ext cx="312600" cy="312600"/>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6" name="Google Shape;266;p27"/>
          <p:cNvSpPr/>
          <p:nvPr/>
        </p:nvSpPr>
        <p:spPr>
          <a:xfrm>
            <a:off x="669615" y="1355229"/>
            <a:ext cx="1188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1</a:t>
            </a:r>
            <a:endParaRPr b="0" i="0" sz="1600" u="none" cap="none" strike="noStrike">
              <a:solidFill>
                <a:schemeClr val="dk1"/>
              </a:solidFill>
              <a:latin typeface="Calibri"/>
              <a:ea typeface="Calibri"/>
              <a:cs typeface="Calibri"/>
              <a:sym typeface="Calibri"/>
            </a:endParaRPr>
          </a:p>
        </p:txBody>
      </p:sp>
      <p:sp>
        <p:nvSpPr>
          <p:cNvPr id="267" name="Google Shape;267;p27"/>
          <p:cNvSpPr/>
          <p:nvPr/>
        </p:nvSpPr>
        <p:spPr>
          <a:xfrm>
            <a:off x="885267" y="2637793"/>
            <a:ext cx="486000" cy="17400"/>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8" name="Google Shape;268;p27"/>
          <p:cNvSpPr/>
          <p:nvPr/>
        </p:nvSpPr>
        <p:spPr>
          <a:xfrm>
            <a:off x="669615" y="2516311"/>
            <a:ext cx="1188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2</a:t>
            </a:r>
            <a:endParaRPr b="0" i="0" sz="1600" u="none" cap="none" strike="noStrike">
              <a:solidFill>
                <a:schemeClr val="dk1"/>
              </a:solidFill>
              <a:latin typeface="Calibri"/>
              <a:ea typeface="Calibri"/>
              <a:cs typeface="Calibri"/>
              <a:sym typeface="Calibri"/>
            </a:endParaRPr>
          </a:p>
        </p:txBody>
      </p:sp>
      <p:sp>
        <p:nvSpPr>
          <p:cNvPr id="269" name="Google Shape;269;p27"/>
          <p:cNvSpPr/>
          <p:nvPr/>
        </p:nvSpPr>
        <p:spPr>
          <a:xfrm>
            <a:off x="885267" y="3539825"/>
            <a:ext cx="486000" cy="17400"/>
          </a:xfrm>
          <a:prstGeom prst="rect">
            <a:avLst/>
          </a:prstGeom>
          <a:solidFill>
            <a:srgbClr val="FF6BD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70" name="Google Shape;270;p27"/>
          <p:cNvSpPr/>
          <p:nvPr/>
        </p:nvSpPr>
        <p:spPr>
          <a:xfrm>
            <a:off x="572803" y="3366049"/>
            <a:ext cx="312600" cy="312600"/>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71" name="Google Shape;271;p27"/>
          <p:cNvSpPr/>
          <p:nvPr/>
        </p:nvSpPr>
        <p:spPr>
          <a:xfrm>
            <a:off x="669615" y="3392144"/>
            <a:ext cx="1188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lang="en" sz="1600">
                <a:solidFill>
                  <a:srgbClr val="FBF3FA"/>
                </a:solidFill>
                <a:latin typeface="Fira Mono"/>
                <a:ea typeface="Fira Mono"/>
                <a:cs typeface="Fira Mono"/>
                <a:sym typeface="Fira Mono"/>
              </a:rPr>
              <a:t>2</a:t>
            </a:r>
            <a:endParaRPr b="0" i="0" sz="1600" u="none" cap="none" strike="noStrike">
              <a:solidFill>
                <a:schemeClr val="dk1"/>
              </a:solidFill>
              <a:latin typeface="Calibri"/>
              <a:ea typeface="Calibri"/>
              <a:cs typeface="Calibri"/>
              <a:sym typeface="Calibri"/>
            </a:endParaRPr>
          </a:p>
        </p:txBody>
      </p:sp>
      <p:pic>
        <p:nvPicPr>
          <p:cNvPr id="272" name="Google Shape;272;p27"/>
          <p:cNvPicPr preferRelativeResize="0"/>
          <p:nvPr/>
        </p:nvPicPr>
        <p:blipFill>
          <a:blip r:embed="rId4">
            <a:alphaModFix/>
          </a:blip>
          <a:stretch>
            <a:fillRect/>
          </a:stretch>
        </p:blipFill>
        <p:spPr>
          <a:xfrm>
            <a:off x="669625" y="1950213"/>
            <a:ext cx="5943600" cy="1133475"/>
          </a:xfrm>
          <a:prstGeom prst="rect">
            <a:avLst/>
          </a:prstGeom>
          <a:noFill/>
          <a:ln>
            <a:noFill/>
          </a:ln>
        </p:spPr>
      </p:pic>
      <p:sp>
        <p:nvSpPr>
          <p:cNvPr id="273" name="Google Shape;273;p27"/>
          <p:cNvSpPr/>
          <p:nvPr/>
        </p:nvSpPr>
        <p:spPr>
          <a:xfrm>
            <a:off x="1468124" y="1329175"/>
            <a:ext cx="15942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lang="en" sz="1600">
                <a:solidFill>
                  <a:srgbClr val="FBF3FA"/>
                </a:solidFill>
                <a:latin typeface="Fira Mono"/>
                <a:ea typeface="Fira Mono"/>
                <a:cs typeface="Fira Mono"/>
                <a:sym typeface="Fira Mono"/>
              </a:rPr>
              <a:t>Kanban Board</a:t>
            </a:r>
            <a:endParaRPr b="0" i="0" sz="1600" u="none" cap="none" strike="noStrike">
              <a:solidFill>
                <a:schemeClr val="dk1"/>
              </a:solidFill>
              <a:latin typeface="Calibri"/>
              <a:ea typeface="Calibri"/>
              <a:cs typeface="Calibri"/>
              <a:sym typeface="Calibri"/>
            </a:endParaRPr>
          </a:p>
        </p:txBody>
      </p:sp>
      <p:pic>
        <p:nvPicPr>
          <p:cNvPr id="274" name="Google Shape;274;p27"/>
          <p:cNvPicPr preferRelativeResize="0"/>
          <p:nvPr/>
        </p:nvPicPr>
        <p:blipFill>
          <a:blip r:embed="rId5">
            <a:alphaModFix/>
          </a:blip>
          <a:stretch>
            <a:fillRect/>
          </a:stretch>
        </p:blipFill>
        <p:spPr>
          <a:xfrm>
            <a:off x="669625" y="3894225"/>
            <a:ext cx="5943600" cy="619125"/>
          </a:xfrm>
          <a:prstGeom prst="rect">
            <a:avLst/>
          </a:prstGeom>
          <a:noFill/>
          <a:ln>
            <a:noFill/>
          </a:ln>
        </p:spPr>
      </p:pic>
      <p:sp>
        <p:nvSpPr>
          <p:cNvPr id="275" name="Google Shape;275;p27"/>
          <p:cNvSpPr/>
          <p:nvPr/>
        </p:nvSpPr>
        <p:spPr>
          <a:xfrm>
            <a:off x="1468126" y="3392150"/>
            <a:ext cx="28149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FBF3FA"/>
              </a:buClr>
              <a:buSzPts val="1600"/>
              <a:buFont typeface="Fira Mono"/>
              <a:buNone/>
            </a:pPr>
            <a:r>
              <a:rPr lang="en" sz="1600">
                <a:solidFill>
                  <a:srgbClr val="FBF3FA"/>
                </a:solidFill>
                <a:latin typeface="Fira Mono"/>
                <a:ea typeface="Fira Mono"/>
                <a:cs typeface="Fira Mono"/>
                <a:sym typeface="Fira Mono"/>
              </a:rPr>
              <a:t>Sprint Planning</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2" name="Google Shape;282;p28"/>
          <p:cNvSpPr/>
          <p:nvPr/>
        </p:nvSpPr>
        <p:spPr>
          <a:xfrm>
            <a:off x="-53075" y="-144762"/>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3" name="Google Shape;283;p28"/>
          <p:cNvSpPr/>
          <p:nvPr/>
        </p:nvSpPr>
        <p:spPr>
          <a:xfrm>
            <a:off x="1273746" y="181403"/>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Budgeting and Financial Considerations</a:t>
            </a:r>
            <a:endParaRPr b="0" i="0" sz="2700" u="none" cap="none" strike="noStrike">
              <a:solidFill>
                <a:schemeClr val="dk1"/>
              </a:solidFill>
              <a:latin typeface="Calibri"/>
              <a:ea typeface="Calibri"/>
              <a:cs typeface="Calibri"/>
              <a:sym typeface="Calibri"/>
            </a:endParaRPr>
          </a:p>
        </p:txBody>
      </p:sp>
      <p:sp>
        <p:nvSpPr>
          <p:cNvPr id="284" name="Google Shape;284;p28"/>
          <p:cNvSpPr/>
          <p:nvPr/>
        </p:nvSpPr>
        <p:spPr>
          <a:xfrm>
            <a:off x="1553702" y="1874914"/>
            <a:ext cx="3018300" cy="2220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Capital Investments</a:t>
            </a:r>
            <a:endParaRPr b="0" i="0" sz="1100" u="none" cap="none" strike="noStrike">
              <a:solidFill>
                <a:schemeClr val="dk1"/>
              </a:solidFill>
              <a:latin typeface="Calibri"/>
              <a:ea typeface="Calibri"/>
              <a:cs typeface="Calibri"/>
              <a:sym typeface="Calibri"/>
            </a:endParaRPr>
          </a:p>
        </p:txBody>
      </p:sp>
      <p:sp>
        <p:nvSpPr>
          <p:cNvPr id="285" name="Google Shape;285;p28"/>
          <p:cNvSpPr/>
          <p:nvPr/>
        </p:nvSpPr>
        <p:spPr>
          <a:xfrm>
            <a:off x="4713250" y="1490538"/>
            <a:ext cx="4239600" cy="723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An allocated budget of $475,000 covering software development, quality assurance testing, targeted marketing strategies, and ongoing maintenance and support post-launch.</a:t>
            </a:r>
            <a:endParaRPr b="0" i="0" sz="1100" u="none" cap="none" strike="noStrike">
              <a:solidFill>
                <a:schemeClr val="dk1"/>
              </a:solidFill>
              <a:latin typeface="Calibri"/>
              <a:ea typeface="Calibri"/>
              <a:cs typeface="Calibri"/>
              <a:sym typeface="Calibri"/>
            </a:endParaRPr>
          </a:p>
        </p:txBody>
      </p:sp>
      <p:sp>
        <p:nvSpPr>
          <p:cNvPr id="286" name="Google Shape;286;p28"/>
          <p:cNvSpPr/>
          <p:nvPr/>
        </p:nvSpPr>
        <p:spPr>
          <a:xfrm>
            <a:off x="0" y="2571750"/>
            <a:ext cx="9090900" cy="971100"/>
          </a:xfrm>
          <a:prstGeom prst="rect">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7" name="Google Shape;287;p28"/>
          <p:cNvSpPr/>
          <p:nvPr/>
        </p:nvSpPr>
        <p:spPr>
          <a:xfrm>
            <a:off x="1553702" y="2922555"/>
            <a:ext cx="3018300" cy="2220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Resource </a:t>
            </a:r>
            <a:r>
              <a:rPr b="0" i="0" lang="en" sz="1100" u="none" cap="none" strike="noStrike">
                <a:solidFill>
                  <a:srgbClr val="E0D6DE"/>
                </a:solidFill>
                <a:latin typeface="Fira Sans"/>
                <a:ea typeface="Fira Sans"/>
                <a:cs typeface="Fira Sans"/>
                <a:sym typeface="Fira Sans"/>
              </a:rPr>
              <a:t>Expenses</a:t>
            </a:r>
            <a:endParaRPr b="0" i="0" sz="1100" u="none" cap="none" strike="noStrike">
              <a:solidFill>
                <a:schemeClr val="dk1"/>
              </a:solidFill>
              <a:latin typeface="Calibri"/>
              <a:ea typeface="Calibri"/>
              <a:cs typeface="Calibri"/>
              <a:sym typeface="Calibri"/>
            </a:endParaRPr>
          </a:p>
        </p:txBody>
      </p:sp>
      <p:sp>
        <p:nvSpPr>
          <p:cNvPr id="288" name="Google Shape;288;p28"/>
          <p:cNvSpPr/>
          <p:nvPr/>
        </p:nvSpPr>
        <p:spPr>
          <a:xfrm>
            <a:off x="4713255" y="2655325"/>
            <a:ext cx="42396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 Includes $335,000 for human resources, $85,000 for technology, and $100,000 for external services, covering development personnel, infrastructure, and specialized external support.</a:t>
            </a:r>
            <a:endParaRPr b="0" i="0" sz="1100" u="none" cap="none" strike="noStrike">
              <a:solidFill>
                <a:schemeClr val="dk1"/>
              </a:solidFill>
              <a:latin typeface="Calibri"/>
              <a:ea typeface="Calibri"/>
              <a:cs typeface="Calibri"/>
              <a:sym typeface="Calibri"/>
            </a:endParaRPr>
          </a:p>
        </p:txBody>
      </p:sp>
      <p:sp>
        <p:nvSpPr>
          <p:cNvPr id="289" name="Google Shape;289;p28"/>
          <p:cNvSpPr/>
          <p:nvPr/>
        </p:nvSpPr>
        <p:spPr>
          <a:xfrm>
            <a:off x="1475252" y="4215471"/>
            <a:ext cx="3018300" cy="2220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Contingency</a:t>
            </a:r>
            <a:r>
              <a:rPr lang="en" sz="1100">
                <a:solidFill>
                  <a:srgbClr val="E0D6DE"/>
                </a:solidFill>
                <a:latin typeface="Fira Sans"/>
                <a:ea typeface="Fira Sans"/>
                <a:cs typeface="Fira Sans"/>
                <a:sym typeface="Fira Sans"/>
              </a:rPr>
              <a:t> Budget</a:t>
            </a:r>
            <a:endParaRPr b="0" i="0" sz="1100" u="none" cap="none" strike="noStrike">
              <a:solidFill>
                <a:schemeClr val="dk1"/>
              </a:solidFill>
              <a:latin typeface="Calibri"/>
              <a:ea typeface="Calibri"/>
              <a:cs typeface="Calibri"/>
              <a:sym typeface="Calibri"/>
            </a:endParaRPr>
          </a:p>
        </p:txBody>
      </p:sp>
      <p:sp>
        <p:nvSpPr>
          <p:cNvPr id="290" name="Google Shape;290;p28"/>
          <p:cNvSpPr/>
          <p:nvPr/>
        </p:nvSpPr>
        <p:spPr>
          <a:xfrm>
            <a:off x="4851954" y="3900450"/>
            <a:ext cx="4101000" cy="666300"/>
          </a:xfrm>
          <a:prstGeom prst="rect">
            <a:avLst/>
          </a:prstGeom>
          <a:noFill/>
          <a:ln>
            <a:noFill/>
          </a:ln>
        </p:spPr>
        <p:txBody>
          <a:bodyPr anchorCtr="0" anchor="t" bIns="28575" lIns="57150" spcFirstLastPara="1" rIns="57150" wrap="square" tIns="28575">
            <a:noAutofit/>
          </a:bodyPr>
          <a:lstStyle/>
          <a:p>
            <a:pPr indent="0" lvl="0" marL="0" rtl="0" algn="just">
              <a:lnSpc>
                <a:spcPct val="115000"/>
              </a:lnSpc>
              <a:spcBef>
                <a:spcPts val="1200"/>
              </a:spcBef>
              <a:spcAft>
                <a:spcPts val="1200"/>
              </a:spcAft>
              <a:buClr>
                <a:schemeClr val="dk1"/>
              </a:buClr>
              <a:buSzPts val="1100"/>
              <a:buFont typeface="Arial"/>
              <a:buNone/>
            </a:pPr>
            <a:r>
              <a:rPr lang="en" sz="1100">
                <a:solidFill>
                  <a:srgbClr val="ECECEC"/>
                </a:solidFill>
              </a:rPr>
              <a:t>A contingency budget of 10% of the total estimated budget, amounting to $65,000, will be allocated to address unforeseen expenses, mitigate risks, and accommodate scope changes throughout the project lifecycle.</a:t>
            </a:r>
            <a:endParaRPr b="0" i="0" sz="1100" u="none" cap="none" strike="noStrike">
              <a:solidFill>
                <a:srgbClr val="ECECEC"/>
              </a:solidFill>
              <a:latin typeface="Calibri"/>
              <a:ea typeface="Calibri"/>
              <a:cs typeface="Calibri"/>
              <a:sym typeface="Calibri"/>
            </a:endParaRPr>
          </a:p>
        </p:txBody>
      </p:sp>
      <p:sp>
        <p:nvSpPr>
          <p:cNvPr id="291" name="Google Shape;291;p28"/>
          <p:cNvSpPr/>
          <p:nvPr/>
        </p:nvSpPr>
        <p:spPr>
          <a:xfrm>
            <a:off x="1412602" y="3852937"/>
            <a:ext cx="3018160" cy="222126"/>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p:nvPr/>
        </p:nvSpPr>
        <p:spPr>
          <a:xfrm>
            <a:off x="0" y="-70512"/>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id="297" name="Google Shape;297;p29"/>
          <p:cNvPicPr preferRelativeResize="0"/>
          <p:nvPr/>
        </p:nvPicPr>
        <p:blipFill>
          <a:blip r:embed="rId3">
            <a:alphaModFix/>
          </a:blip>
          <a:stretch>
            <a:fillRect/>
          </a:stretch>
        </p:blipFill>
        <p:spPr>
          <a:xfrm>
            <a:off x="405150" y="640550"/>
            <a:ext cx="3796624" cy="3573949"/>
          </a:xfrm>
          <a:prstGeom prst="rect">
            <a:avLst/>
          </a:prstGeom>
          <a:solidFill>
            <a:srgbClr val="0F0F10"/>
          </a:solidFill>
          <a:ln>
            <a:noFill/>
          </a:ln>
        </p:spPr>
      </p:pic>
      <p:pic>
        <p:nvPicPr>
          <p:cNvPr id="298" name="Google Shape;298;p29"/>
          <p:cNvPicPr preferRelativeResize="0"/>
          <p:nvPr/>
        </p:nvPicPr>
        <p:blipFill>
          <a:blip r:embed="rId4">
            <a:alphaModFix/>
          </a:blip>
          <a:stretch>
            <a:fillRect/>
          </a:stretch>
        </p:blipFill>
        <p:spPr>
          <a:xfrm>
            <a:off x="4339600" y="640550"/>
            <a:ext cx="4422374" cy="3531523"/>
          </a:xfrm>
          <a:prstGeom prst="rect">
            <a:avLst/>
          </a:prstGeom>
          <a:solidFill>
            <a:srgbClr val="0F0F10"/>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05" name="Google Shape;305;p30"/>
          <p:cNvSpPr/>
          <p:nvPr/>
        </p:nvSpPr>
        <p:spPr>
          <a:xfrm>
            <a:off x="0" y="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06" name="Google Shape;306;p30"/>
          <p:cNvSpPr/>
          <p:nvPr/>
        </p:nvSpPr>
        <p:spPr>
          <a:xfrm>
            <a:off x="1222246" y="414451"/>
            <a:ext cx="49467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Conclusion and Next Steps</a:t>
            </a:r>
            <a:endParaRPr b="0" i="0" sz="2700" u="none" cap="none" strike="noStrike">
              <a:solidFill>
                <a:schemeClr val="dk1"/>
              </a:solidFill>
              <a:latin typeface="Calibri"/>
              <a:ea typeface="Calibri"/>
              <a:cs typeface="Calibri"/>
              <a:sym typeface="Calibri"/>
            </a:endParaRPr>
          </a:p>
        </p:txBody>
      </p:sp>
      <p:pic>
        <p:nvPicPr>
          <p:cNvPr descr="preencoded.png" id="307" name="Google Shape;307;p30"/>
          <p:cNvPicPr preferRelativeResize="0"/>
          <p:nvPr/>
        </p:nvPicPr>
        <p:blipFill rotWithShape="1">
          <a:blip r:embed="rId3">
            <a:alphaModFix/>
          </a:blip>
          <a:srcRect b="0" l="0" r="0" t="0"/>
          <a:stretch/>
        </p:blipFill>
        <p:spPr>
          <a:xfrm>
            <a:off x="1273746" y="1794272"/>
            <a:ext cx="277713" cy="277713"/>
          </a:xfrm>
          <a:prstGeom prst="rect">
            <a:avLst/>
          </a:prstGeom>
          <a:noFill/>
          <a:ln>
            <a:noFill/>
          </a:ln>
        </p:spPr>
      </p:pic>
      <p:sp>
        <p:nvSpPr>
          <p:cNvPr id="308" name="Google Shape;308;p30"/>
          <p:cNvSpPr/>
          <p:nvPr/>
        </p:nvSpPr>
        <p:spPr>
          <a:xfrm>
            <a:off x="1273746" y="2210842"/>
            <a:ext cx="1492895" cy="433983"/>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Stakeholder Alignment</a:t>
            </a:r>
            <a:endParaRPr b="0" i="0" sz="1400" u="none" cap="none" strike="noStrike">
              <a:solidFill>
                <a:schemeClr val="dk1"/>
              </a:solidFill>
              <a:latin typeface="Calibri"/>
              <a:ea typeface="Calibri"/>
              <a:cs typeface="Calibri"/>
              <a:sym typeface="Calibri"/>
            </a:endParaRPr>
          </a:p>
        </p:txBody>
      </p:sp>
      <p:sp>
        <p:nvSpPr>
          <p:cNvPr id="309" name="Google Shape;309;p30"/>
          <p:cNvSpPr/>
          <p:nvPr/>
        </p:nvSpPr>
        <p:spPr>
          <a:xfrm>
            <a:off x="1273746" y="2783694"/>
            <a:ext cx="14928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Secure buy-in and collaboration from healthcare providers, government agencies, and community organizations.</a:t>
            </a:r>
            <a:endParaRPr b="0" i="0" sz="1100" u="none" cap="none" strike="noStrike">
              <a:solidFill>
                <a:schemeClr val="dk1"/>
              </a:solidFill>
              <a:latin typeface="Calibri"/>
              <a:ea typeface="Calibri"/>
              <a:cs typeface="Calibri"/>
              <a:sym typeface="Calibri"/>
            </a:endParaRPr>
          </a:p>
        </p:txBody>
      </p:sp>
      <p:pic>
        <p:nvPicPr>
          <p:cNvPr descr="preencoded.png" id="310" name="Google Shape;310;p30"/>
          <p:cNvPicPr preferRelativeResize="0"/>
          <p:nvPr/>
        </p:nvPicPr>
        <p:blipFill rotWithShape="1">
          <a:blip r:embed="rId4">
            <a:alphaModFix/>
          </a:blip>
          <a:srcRect b="0" l="0" r="0" t="0"/>
          <a:stretch/>
        </p:blipFill>
        <p:spPr>
          <a:xfrm>
            <a:off x="2974926" y="1794272"/>
            <a:ext cx="277713" cy="277713"/>
          </a:xfrm>
          <a:prstGeom prst="rect">
            <a:avLst/>
          </a:prstGeom>
          <a:noFill/>
          <a:ln>
            <a:noFill/>
          </a:ln>
        </p:spPr>
      </p:pic>
      <p:sp>
        <p:nvSpPr>
          <p:cNvPr id="311" name="Google Shape;311;p30"/>
          <p:cNvSpPr/>
          <p:nvPr/>
        </p:nvSpPr>
        <p:spPr>
          <a:xfrm>
            <a:off x="2974926" y="2210842"/>
            <a:ext cx="1492895" cy="433983"/>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Phased Implementation</a:t>
            </a:r>
            <a:endParaRPr b="0" i="0" sz="1400" u="none" cap="none" strike="noStrike">
              <a:solidFill>
                <a:schemeClr val="dk1"/>
              </a:solidFill>
              <a:latin typeface="Calibri"/>
              <a:ea typeface="Calibri"/>
              <a:cs typeface="Calibri"/>
              <a:sym typeface="Calibri"/>
            </a:endParaRPr>
          </a:p>
        </p:txBody>
      </p:sp>
      <p:sp>
        <p:nvSpPr>
          <p:cNvPr id="312" name="Google Shape;312;p30"/>
          <p:cNvSpPr/>
          <p:nvPr/>
        </p:nvSpPr>
        <p:spPr>
          <a:xfrm>
            <a:off x="2974976" y="3017694"/>
            <a:ext cx="14928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Develop a detailed timeline and roadmap for the progressive roll-out of the proposed solutions.</a:t>
            </a:r>
            <a:endParaRPr b="0" i="0" sz="1100" u="none" cap="none" strike="noStrike">
              <a:solidFill>
                <a:schemeClr val="dk1"/>
              </a:solidFill>
              <a:latin typeface="Calibri"/>
              <a:ea typeface="Calibri"/>
              <a:cs typeface="Calibri"/>
              <a:sym typeface="Calibri"/>
            </a:endParaRPr>
          </a:p>
        </p:txBody>
      </p:sp>
      <p:pic>
        <p:nvPicPr>
          <p:cNvPr descr="preencoded.png" id="313" name="Google Shape;313;p30"/>
          <p:cNvPicPr preferRelativeResize="0"/>
          <p:nvPr/>
        </p:nvPicPr>
        <p:blipFill rotWithShape="1">
          <a:blip r:embed="rId5">
            <a:alphaModFix/>
          </a:blip>
          <a:srcRect b="0" l="0" r="0" t="0"/>
          <a:stretch/>
        </p:blipFill>
        <p:spPr>
          <a:xfrm>
            <a:off x="4676105" y="1794272"/>
            <a:ext cx="277713" cy="277713"/>
          </a:xfrm>
          <a:prstGeom prst="rect">
            <a:avLst/>
          </a:prstGeom>
          <a:noFill/>
          <a:ln>
            <a:noFill/>
          </a:ln>
        </p:spPr>
      </p:pic>
      <p:sp>
        <p:nvSpPr>
          <p:cNvPr id="314" name="Google Shape;314;p30"/>
          <p:cNvSpPr/>
          <p:nvPr/>
        </p:nvSpPr>
        <p:spPr>
          <a:xfrm>
            <a:off x="4676105" y="2210842"/>
            <a:ext cx="1492895" cy="433983"/>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Continuous Improvement</a:t>
            </a:r>
            <a:endParaRPr b="0" i="0" sz="1400" u="none" cap="none" strike="noStrike">
              <a:solidFill>
                <a:schemeClr val="dk1"/>
              </a:solidFill>
              <a:latin typeface="Calibri"/>
              <a:ea typeface="Calibri"/>
              <a:cs typeface="Calibri"/>
              <a:sym typeface="Calibri"/>
            </a:endParaRPr>
          </a:p>
        </p:txBody>
      </p:sp>
      <p:sp>
        <p:nvSpPr>
          <p:cNvPr id="315" name="Google Shape;315;p30"/>
          <p:cNvSpPr/>
          <p:nvPr/>
        </p:nvSpPr>
        <p:spPr>
          <a:xfrm>
            <a:off x="4676080" y="2795544"/>
            <a:ext cx="14928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Establish robust monitoring and evaluation processes to assess the initiative's impact and drive ongoing refinements.</a:t>
            </a:r>
            <a:endParaRPr b="0" i="0" sz="1100" u="none" cap="none" strike="noStrike">
              <a:solidFill>
                <a:schemeClr val="dk1"/>
              </a:solidFill>
              <a:latin typeface="Calibri"/>
              <a:ea typeface="Calibri"/>
              <a:cs typeface="Calibri"/>
              <a:sym typeface="Calibri"/>
            </a:endParaRPr>
          </a:p>
        </p:txBody>
      </p:sp>
      <p:pic>
        <p:nvPicPr>
          <p:cNvPr descr="preencoded.png" id="316" name="Google Shape;316;p30"/>
          <p:cNvPicPr preferRelativeResize="0"/>
          <p:nvPr/>
        </p:nvPicPr>
        <p:blipFill rotWithShape="1">
          <a:blip r:embed="rId6">
            <a:alphaModFix/>
          </a:blip>
          <a:srcRect b="0" l="0" r="0" t="0"/>
          <a:stretch/>
        </p:blipFill>
        <p:spPr>
          <a:xfrm>
            <a:off x="6377285" y="1794272"/>
            <a:ext cx="277713" cy="277713"/>
          </a:xfrm>
          <a:prstGeom prst="rect">
            <a:avLst/>
          </a:prstGeom>
          <a:noFill/>
          <a:ln>
            <a:noFill/>
          </a:ln>
        </p:spPr>
      </p:pic>
      <p:sp>
        <p:nvSpPr>
          <p:cNvPr id="317" name="Google Shape;317;p30"/>
          <p:cNvSpPr/>
          <p:nvPr/>
        </p:nvSpPr>
        <p:spPr>
          <a:xfrm>
            <a:off x="6377285" y="2210842"/>
            <a:ext cx="1492969" cy="433983"/>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Capacity Building</a:t>
            </a:r>
            <a:endParaRPr b="0" i="0" sz="1400" u="none" cap="none" strike="noStrike">
              <a:solidFill>
                <a:schemeClr val="dk1"/>
              </a:solidFill>
              <a:latin typeface="Calibri"/>
              <a:ea typeface="Calibri"/>
              <a:cs typeface="Calibri"/>
              <a:sym typeface="Calibri"/>
            </a:endParaRPr>
          </a:p>
        </p:txBody>
      </p:sp>
      <p:sp>
        <p:nvSpPr>
          <p:cNvPr id="318" name="Google Shape;318;p30"/>
          <p:cNvSpPr/>
          <p:nvPr/>
        </p:nvSpPr>
        <p:spPr>
          <a:xfrm>
            <a:off x="6377185" y="2783694"/>
            <a:ext cx="14931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Invest in the training and development of healthcare professionals to ensure the long-term sustainability of the program.</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p:nvPr/>
        </p:nvSpPr>
        <p:spPr>
          <a:xfrm>
            <a:off x="0" y="-70512"/>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4" name="Google Shape;324;p31"/>
          <p:cNvSpPr txBox="1"/>
          <p:nvPr/>
        </p:nvSpPr>
        <p:spPr>
          <a:xfrm>
            <a:off x="532375" y="381775"/>
            <a:ext cx="48996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ECECEC"/>
                </a:solidFill>
              </a:rPr>
              <a:t>References</a:t>
            </a:r>
            <a:endParaRPr sz="2200">
              <a:solidFill>
                <a:srgbClr val="ECECEC"/>
              </a:solidFill>
            </a:endParaRPr>
          </a:p>
        </p:txBody>
      </p:sp>
      <p:sp>
        <p:nvSpPr>
          <p:cNvPr id="325" name="Google Shape;325;p31"/>
          <p:cNvSpPr txBox="1"/>
          <p:nvPr/>
        </p:nvSpPr>
        <p:spPr>
          <a:xfrm>
            <a:off x="521775" y="1028700"/>
            <a:ext cx="8081100" cy="33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rgbClr val="ECECEC"/>
                </a:solidFill>
              </a:rPr>
              <a:t>1)</a:t>
            </a:r>
            <a:r>
              <a:rPr lang="en" sz="1100" u="sng">
                <a:solidFill>
                  <a:srgbClr val="1155CC"/>
                </a:solidFill>
                <a:hlinkClick r:id="rId3">
                  <a:extLst>
                    <a:ext uri="{A12FA001-AC4F-418D-AE19-62706E023703}">
                      <ahyp:hlinkClr val="tx"/>
                    </a:ext>
                  </a:extLst>
                </a:hlinkClick>
              </a:rPr>
              <a:t>https://www.ncbi.nlm.nih.gov/pmc/articles/PMC6398972/#:~:text=Proactive%20management%20of%20risk%20requires,or%20more%20things%20or%20possibilities%E2%80%9D</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rgbClr val="ECECEC"/>
                </a:solidFill>
              </a:rPr>
              <a:t>2)</a:t>
            </a:r>
            <a:r>
              <a:rPr lang="en" sz="1100" u="sng">
                <a:solidFill>
                  <a:srgbClr val="1155CC"/>
                </a:solidFill>
                <a:hlinkClick r:id="rId4">
                  <a:extLst>
                    <a:ext uri="{A12FA001-AC4F-418D-AE19-62706E023703}">
                      <ahyp:hlinkClr val="tx"/>
                    </a:ext>
                  </a:extLst>
                </a:hlinkClick>
              </a:rPr>
              <a:t>https://www.ncbi.nlm.nih.gov/pmc/articles/PMC10138364/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1" name="Google Shape;71;p16"/>
          <p:cNvSpPr/>
          <p:nvPr/>
        </p:nvSpPr>
        <p:spPr>
          <a:xfrm>
            <a:off x="0" y="7620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2" name="Google Shape;72;p16"/>
          <p:cNvSpPr/>
          <p:nvPr/>
        </p:nvSpPr>
        <p:spPr>
          <a:xfrm>
            <a:off x="1199496" y="558815"/>
            <a:ext cx="61341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lang="en" sz="2600">
                <a:solidFill>
                  <a:srgbClr val="FBF3FA"/>
                </a:solidFill>
                <a:latin typeface="Fira Mono"/>
                <a:ea typeface="Fira Mono"/>
                <a:cs typeface="Fira Mono"/>
                <a:sym typeface="Fira Mono"/>
              </a:rPr>
              <a:t>INTRODUCTION</a:t>
            </a:r>
            <a:endParaRPr b="0" i="0" sz="2600" u="none" cap="none" strike="noStrike">
              <a:solidFill>
                <a:schemeClr val="dk1"/>
              </a:solidFill>
              <a:latin typeface="Calibri"/>
              <a:ea typeface="Calibri"/>
              <a:cs typeface="Calibri"/>
              <a:sym typeface="Calibri"/>
            </a:endParaRPr>
          </a:p>
        </p:txBody>
      </p:sp>
      <p:sp>
        <p:nvSpPr>
          <p:cNvPr id="73" name="Google Shape;73;p16"/>
          <p:cNvSpPr/>
          <p:nvPr/>
        </p:nvSpPr>
        <p:spPr>
          <a:xfrm>
            <a:off x="1273724" y="1267950"/>
            <a:ext cx="7091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sz="1200">
                <a:solidFill>
                  <a:srgbClr val="ECECEC"/>
                </a:solidFill>
                <a:highlight>
                  <a:srgbClr val="212121"/>
                </a:highlight>
                <a:latin typeface="Roboto"/>
                <a:ea typeface="Roboto"/>
                <a:cs typeface="Roboto"/>
                <a:sym typeface="Roboto"/>
              </a:rPr>
              <a:t>In the face of an aging global population, elderly individuals often encounter significant challenges in managing their healthcare needs. Cognitive decline, mobility issues, and the complexity of healthcare systems contribute to problems such as missed medication doses, difficulty accessing emergency services, and managing health records. Our project aims to develop a comprehensive software solution to address these challenges, enhancing elderly care management and improving the quality of life for this demographic. By efficiently addressing these issues, we can improve health outcomes for the elderly, reduce the financial burden on families and healthcare systems, and effectively meet the growing needs of the aging population.</a:t>
            </a:r>
            <a:endParaRPr b="0" i="0" sz="1400" u="none" cap="none" strike="noStrike">
              <a:solidFill>
                <a:schemeClr val="dk1"/>
              </a:solidFill>
              <a:latin typeface="Calibri"/>
              <a:ea typeface="Calibri"/>
              <a:cs typeface="Calibri"/>
              <a:sym typeface="Calibri"/>
            </a:endParaRPr>
          </a:p>
        </p:txBody>
      </p:sp>
      <p:sp>
        <p:nvSpPr>
          <p:cNvPr id="74" name="Google Shape;74;p16"/>
          <p:cNvSpPr/>
          <p:nvPr/>
        </p:nvSpPr>
        <p:spPr>
          <a:xfrm>
            <a:off x="1273721" y="2517263"/>
            <a:ext cx="19728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t/>
            </a:r>
            <a:endParaRPr b="0" i="0" sz="1100" u="none" cap="none" strike="noStrike">
              <a:solidFill>
                <a:schemeClr val="dk1"/>
              </a:solidFill>
              <a:latin typeface="Calibri"/>
              <a:ea typeface="Calibri"/>
              <a:cs typeface="Calibri"/>
              <a:sym typeface="Calibri"/>
            </a:endParaRPr>
          </a:p>
        </p:txBody>
      </p:sp>
      <p:sp>
        <p:nvSpPr>
          <p:cNvPr id="75" name="Google Shape;75;p16"/>
          <p:cNvSpPr/>
          <p:nvPr/>
        </p:nvSpPr>
        <p:spPr>
          <a:xfrm>
            <a:off x="3589957" y="1944439"/>
            <a:ext cx="1735931" cy="216991"/>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t/>
            </a:r>
            <a:endParaRPr b="0" i="0" sz="1400" u="none" cap="none" strike="noStrike">
              <a:solidFill>
                <a:schemeClr val="dk1"/>
              </a:solidFill>
              <a:latin typeface="Calibri"/>
              <a:ea typeface="Calibri"/>
              <a:cs typeface="Calibri"/>
              <a:sym typeface="Calibri"/>
            </a:endParaRPr>
          </a:p>
        </p:txBody>
      </p:sp>
      <p:sp>
        <p:nvSpPr>
          <p:cNvPr id="76" name="Google Shape;76;p16"/>
          <p:cNvSpPr/>
          <p:nvPr/>
        </p:nvSpPr>
        <p:spPr>
          <a:xfrm>
            <a:off x="3589945" y="2517275"/>
            <a:ext cx="1972800" cy="1554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t/>
            </a:r>
            <a:endParaRPr b="0" i="0" sz="1100" u="none" cap="none" strike="noStrike">
              <a:solidFill>
                <a:schemeClr val="dk1"/>
              </a:solidFill>
              <a:latin typeface="Calibri"/>
              <a:ea typeface="Calibri"/>
              <a:cs typeface="Calibri"/>
              <a:sym typeface="Calibri"/>
            </a:endParaRPr>
          </a:p>
        </p:txBody>
      </p:sp>
      <p:sp>
        <p:nvSpPr>
          <p:cNvPr id="77" name="Google Shape;77;p16"/>
          <p:cNvSpPr/>
          <p:nvPr/>
        </p:nvSpPr>
        <p:spPr>
          <a:xfrm>
            <a:off x="5906170" y="1944439"/>
            <a:ext cx="1972717" cy="433983"/>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t/>
            </a:r>
            <a:endParaRPr b="0" i="0" sz="1400" u="none" cap="none" strike="noStrike">
              <a:solidFill>
                <a:schemeClr val="dk1"/>
              </a:solidFill>
              <a:latin typeface="Calibri"/>
              <a:ea typeface="Calibri"/>
              <a:cs typeface="Calibri"/>
              <a:sym typeface="Calibri"/>
            </a:endParaRPr>
          </a:p>
        </p:txBody>
      </p:sp>
      <p:sp>
        <p:nvSpPr>
          <p:cNvPr id="78" name="Google Shape;78;p16"/>
          <p:cNvSpPr/>
          <p:nvPr/>
        </p:nvSpPr>
        <p:spPr>
          <a:xfrm>
            <a:off x="5906170" y="2517279"/>
            <a:ext cx="1972717" cy="1332756"/>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t/>
            </a:r>
            <a:endParaRPr b="0" i="0" sz="1100" u="none" cap="none" strike="noStrike">
              <a:solidFill>
                <a:schemeClr val="dk1"/>
              </a:solidFill>
              <a:latin typeface="Calibri"/>
              <a:ea typeface="Calibri"/>
              <a:cs typeface="Calibri"/>
              <a:sym typeface="Calibri"/>
            </a:endParaRPr>
          </a:p>
        </p:txBody>
      </p:sp>
      <p:pic>
        <p:nvPicPr>
          <p:cNvPr id="79" name="Google Shape;79;p16"/>
          <p:cNvPicPr preferRelativeResize="0"/>
          <p:nvPr/>
        </p:nvPicPr>
        <p:blipFill rotWithShape="1">
          <a:blip r:embed="rId3">
            <a:alphaModFix/>
          </a:blip>
          <a:srcRect b="0" l="0" r="-14051" t="0"/>
          <a:stretch/>
        </p:blipFill>
        <p:spPr>
          <a:xfrm>
            <a:off x="1273725" y="3329950"/>
            <a:ext cx="6134099" cy="1769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6" name="Google Shape;86;p17"/>
          <p:cNvSpPr/>
          <p:nvPr/>
        </p:nvSpPr>
        <p:spPr>
          <a:xfrm>
            <a:off x="0" y="7620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7" name="Google Shape;87;p17"/>
          <p:cNvSpPr/>
          <p:nvPr/>
        </p:nvSpPr>
        <p:spPr>
          <a:xfrm>
            <a:off x="1199496" y="558815"/>
            <a:ext cx="61341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600" u="none" cap="none" strike="noStrike">
                <a:solidFill>
                  <a:srgbClr val="FBF3FA"/>
                </a:solidFill>
                <a:latin typeface="Fira Mono"/>
                <a:ea typeface="Fira Mono"/>
                <a:cs typeface="Fira Mono"/>
                <a:sym typeface="Fira Mono"/>
              </a:rPr>
              <a:t>Market Analysis and Opportunity</a:t>
            </a:r>
            <a:endParaRPr b="0" i="0" sz="2600" u="none" cap="none" strike="noStrike">
              <a:solidFill>
                <a:schemeClr val="dk1"/>
              </a:solidFill>
              <a:latin typeface="Calibri"/>
              <a:ea typeface="Calibri"/>
              <a:cs typeface="Calibri"/>
              <a:sym typeface="Calibri"/>
            </a:endParaRPr>
          </a:p>
        </p:txBody>
      </p:sp>
      <p:sp>
        <p:nvSpPr>
          <p:cNvPr id="88" name="Google Shape;88;p17"/>
          <p:cNvSpPr/>
          <p:nvPr/>
        </p:nvSpPr>
        <p:spPr>
          <a:xfrm>
            <a:off x="1273746" y="1944439"/>
            <a:ext cx="17805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Demographic Shifts</a:t>
            </a:r>
            <a:endParaRPr b="0" i="0" sz="1400" u="none" cap="none" strike="noStrike">
              <a:solidFill>
                <a:schemeClr val="dk1"/>
              </a:solidFill>
              <a:latin typeface="Calibri"/>
              <a:ea typeface="Calibri"/>
              <a:cs typeface="Calibri"/>
              <a:sym typeface="Calibri"/>
            </a:endParaRPr>
          </a:p>
        </p:txBody>
      </p:sp>
      <p:sp>
        <p:nvSpPr>
          <p:cNvPr id="89" name="Google Shape;89;p17"/>
          <p:cNvSpPr/>
          <p:nvPr/>
        </p:nvSpPr>
        <p:spPr>
          <a:xfrm>
            <a:off x="1273721" y="2517263"/>
            <a:ext cx="19728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The global population is aging, with an increasing proportion of individuals over the age of 65. This trend presents both challenges and opportunities for the healthcare industry.</a:t>
            </a:r>
            <a:endParaRPr b="0" i="0" sz="1100" u="none" cap="none" strike="noStrike">
              <a:solidFill>
                <a:schemeClr val="dk1"/>
              </a:solidFill>
              <a:latin typeface="Calibri"/>
              <a:ea typeface="Calibri"/>
              <a:cs typeface="Calibri"/>
              <a:sym typeface="Calibri"/>
            </a:endParaRPr>
          </a:p>
        </p:txBody>
      </p:sp>
      <p:sp>
        <p:nvSpPr>
          <p:cNvPr id="90" name="Google Shape;90;p17"/>
          <p:cNvSpPr/>
          <p:nvPr/>
        </p:nvSpPr>
        <p:spPr>
          <a:xfrm>
            <a:off x="3589957" y="1944439"/>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Unmet Needs</a:t>
            </a:r>
            <a:endParaRPr b="0" i="0" sz="1400" u="none" cap="none" strike="noStrike">
              <a:solidFill>
                <a:schemeClr val="dk1"/>
              </a:solidFill>
              <a:latin typeface="Calibri"/>
              <a:ea typeface="Calibri"/>
              <a:cs typeface="Calibri"/>
              <a:sym typeface="Calibri"/>
            </a:endParaRPr>
          </a:p>
        </p:txBody>
      </p:sp>
      <p:sp>
        <p:nvSpPr>
          <p:cNvPr id="91" name="Google Shape;91;p17"/>
          <p:cNvSpPr/>
          <p:nvPr/>
        </p:nvSpPr>
        <p:spPr>
          <a:xfrm>
            <a:off x="3589945" y="2517275"/>
            <a:ext cx="1972800" cy="1554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Many elderly individuals struggle to access comprehensive, personalized healthcare services. Identifying these gaps in the market can inform the development of innovative solutions.</a:t>
            </a:r>
            <a:endParaRPr b="0" i="0" sz="1100" u="none" cap="none" strike="noStrike">
              <a:solidFill>
                <a:schemeClr val="dk1"/>
              </a:solidFill>
              <a:latin typeface="Calibri"/>
              <a:ea typeface="Calibri"/>
              <a:cs typeface="Calibri"/>
              <a:sym typeface="Calibri"/>
            </a:endParaRPr>
          </a:p>
        </p:txBody>
      </p:sp>
      <p:sp>
        <p:nvSpPr>
          <p:cNvPr id="92" name="Google Shape;92;p17"/>
          <p:cNvSpPr/>
          <p:nvPr/>
        </p:nvSpPr>
        <p:spPr>
          <a:xfrm>
            <a:off x="5906170" y="1944439"/>
            <a:ext cx="1972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Emerging Technologies</a:t>
            </a:r>
            <a:endParaRPr b="0" i="0" sz="1400" u="none" cap="none" strike="noStrike">
              <a:solidFill>
                <a:schemeClr val="dk1"/>
              </a:solidFill>
              <a:latin typeface="Calibri"/>
              <a:ea typeface="Calibri"/>
              <a:cs typeface="Calibri"/>
              <a:sym typeface="Calibri"/>
            </a:endParaRPr>
          </a:p>
        </p:txBody>
      </p:sp>
      <p:sp>
        <p:nvSpPr>
          <p:cNvPr id="93" name="Google Shape;93;p17"/>
          <p:cNvSpPr/>
          <p:nvPr/>
        </p:nvSpPr>
        <p:spPr>
          <a:xfrm>
            <a:off x="5906170" y="2517279"/>
            <a:ext cx="19728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Advancements in telemedicine, remote monitoring, and assistive technologies can revolutionize the delivery of elderly healthcare, improving outcomes and quality of life.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0" name="Google Shape;100;p18"/>
          <p:cNvSpPr/>
          <p:nvPr/>
        </p:nvSpPr>
        <p:spPr>
          <a:xfrm>
            <a:off x="63625" y="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1" name="Google Shape;101;p18"/>
          <p:cNvSpPr/>
          <p:nvPr/>
        </p:nvSpPr>
        <p:spPr>
          <a:xfrm>
            <a:off x="1273746" y="374294"/>
            <a:ext cx="43530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Feasibility Assessment</a:t>
            </a:r>
            <a:endParaRPr b="0" i="0" sz="2700" u="none" cap="none" strike="noStrike">
              <a:solidFill>
                <a:schemeClr val="dk1"/>
              </a:solidFill>
              <a:latin typeface="Calibri"/>
              <a:ea typeface="Calibri"/>
              <a:cs typeface="Calibri"/>
              <a:sym typeface="Calibri"/>
            </a:endParaRPr>
          </a:p>
        </p:txBody>
      </p:sp>
      <p:sp>
        <p:nvSpPr>
          <p:cNvPr id="102" name="Google Shape;102;p18"/>
          <p:cNvSpPr/>
          <p:nvPr/>
        </p:nvSpPr>
        <p:spPr>
          <a:xfrm>
            <a:off x="1273746" y="1735336"/>
            <a:ext cx="312464" cy="312464"/>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3" name="Google Shape;103;p18"/>
          <p:cNvSpPr/>
          <p:nvPr/>
        </p:nvSpPr>
        <p:spPr>
          <a:xfrm>
            <a:off x="1370558" y="1761381"/>
            <a:ext cx="118765" cy="260301"/>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1</a:t>
            </a:r>
            <a:endParaRPr b="0" i="0" sz="1600" u="none" cap="none" strike="noStrike">
              <a:solidFill>
                <a:schemeClr val="dk1"/>
              </a:solidFill>
              <a:latin typeface="Calibri"/>
              <a:ea typeface="Calibri"/>
              <a:cs typeface="Calibri"/>
              <a:sym typeface="Calibri"/>
            </a:endParaRPr>
          </a:p>
        </p:txBody>
      </p:sp>
      <p:sp>
        <p:nvSpPr>
          <p:cNvPr id="104" name="Google Shape;104;p18"/>
          <p:cNvSpPr/>
          <p:nvPr/>
        </p:nvSpPr>
        <p:spPr>
          <a:xfrm>
            <a:off x="1725067" y="1783036"/>
            <a:ext cx="2777505" cy="433983"/>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Technical Feasibility</a:t>
            </a:r>
            <a:endParaRPr b="0" i="0" sz="1400" u="none" cap="none" strike="noStrike">
              <a:solidFill>
                <a:schemeClr val="dk1"/>
              </a:solidFill>
              <a:latin typeface="Calibri"/>
              <a:ea typeface="Calibri"/>
              <a:cs typeface="Calibri"/>
              <a:sym typeface="Calibri"/>
            </a:endParaRPr>
          </a:p>
        </p:txBody>
      </p:sp>
      <p:sp>
        <p:nvSpPr>
          <p:cNvPr id="105" name="Google Shape;105;p18"/>
          <p:cNvSpPr/>
          <p:nvPr/>
        </p:nvSpPr>
        <p:spPr>
          <a:xfrm>
            <a:off x="1725067" y="2300288"/>
            <a:ext cx="2777505" cy="666378"/>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Efficiencies through automation and real-time data analytics​​</a:t>
            </a:r>
            <a:endParaRPr b="0" i="0" sz="1100" u="none" cap="none" strike="noStrike">
              <a:solidFill>
                <a:schemeClr val="dk1"/>
              </a:solidFill>
              <a:latin typeface="Calibri"/>
              <a:ea typeface="Calibri"/>
              <a:cs typeface="Calibri"/>
              <a:sym typeface="Calibri"/>
            </a:endParaRPr>
          </a:p>
        </p:txBody>
      </p:sp>
      <p:sp>
        <p:nvSpPr>
          <p:cNvPr id="106" name="Google Shape;106;p18"/>
          <p:cNvSpPr/>
          <p:nvPr/>
        </p:nvSpPr>
        <p:spPr>
          <a:xfrm>
            <a:off x="4641428" y="1735336"/>
            <a:ext cx="312464" cy="312464"/>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7" name="Google Shape;107;p18"/>
          <p:cNvSpPr/>
          <p:nvPr/>
        </p:nvSpPr>
        <p:spPr>
          <a:xfrm>
            <a:off x="4738241" y="1761381"/>
            <a:ext cx="118765" cy="260301"/>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2</a:t>
            </a:r>
            <a:endParaRPr b="0" i="0" sz="1600" u="none" cap="none" strike="noStrike">
              <a:solidFill>
                <a:schemeClr val="dk1"/>
              </a:solidFill>
              <a:latin typeface="Calibri"/>
              <a:ea typeface="Calibri"/>
              <a:cs typeface="Calibri"/>
              <a:sym typeface="Calibri"/>
            </a:endParaRPr>
          </a:p>
        </p:txBody>
      </p:sp>
      <p:sp>
        <p:nvSpPr>
          <p:cNvPr id="108" name="Google Shape;108;p18"/>
          <p:cNvSpPr/>
          <p:nvPr/>
        </p:nvSpPr>
        <p:spPr>
          <a:xfrm>
            <a:off x="5092750" y="1783025"/>
            <a:ext cx="35526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Operational Feasibility</a:t>
            </a:r>
            <a:endParaRPr b="0" i="0" sz="1400" u="none" cap="none" strike="noStrike">
              <a:solidFill>
                <a:schemeClr val="dk1"/>
              </a:solidFill>
              <a:latin typeface="Calibri"/>
              <a:ea typeface="Calibri"/>
              <a:cs typeface="Calibri"/>
              <a:sym typeface="Calibri"/>
            </a:endParaRPr>
          </a:p>
        </p:txBody>
      </p:sp>
      <p:sp>
        <p:nvSpPr>
          <p:cNvPr id="109" name="Google Shape;109;p18"/>
          <p:cNvSpPr/>
          <p:nvPr/>
        </p:nvSpPr>
        <p:spPr>
          <a:xfrm>
            <a:off x="5092749" y="2238559"/>
            <a:ext cx="2777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AI-powered virtual assistants and augmented reality for remote consultations </a:t>
            </a:r>
            <a:endParaRPr b="0" i="0" sz="1100" u="none" cap="none" strike="noStrike">
              <a:solidFill>
                <a:schemeClr val="dk1"/>
              </a:solidFill>
              <a:latin typeface="Calibri"/>
              <a:ea typeface="Calibri"/>
              <a:cs typeface="Calibri"/>
              <a:sym typeface="Calibri"/>
            </a:endParaRPr>
          </a:p>
        </p:txBody>
      </p:sp>
      <p:sp>
        <p:nvSpPr>
          <p:cNvPr id="110" name="Google Shape;110;p18"/>
          <p:cNvSpPr/>
          <p:nvPr/>
        </p:nvSpPr>
        <p:spPr>
          <a:xfrm>
            <a:off x="1273746" y="3066467"/>
            <a:ext cx="312600" cy="312600"/>
          </a:xfrm>
          <a:prstGeom prst="roundRect">
            <a:avLst>
              <a:gd fmla="val 13333"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 name="Google Shape;111;p18"/>
          <p:cNvSpPr/>
          <p:nvPr/>
        </p:nvSpPr>
        <p:spPr>
          <a:xfrm>
            <a:off x="1370550" y="3066475"/>
            <a:ext cx="118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BF3FA"/>
              </a:buClr>
              <a:buSzPts val="1600"/>
              <a:buFont typeface="Fira Mono"/>
              <a:buNone/>
            </a:pPr>
            <a:r>
              <a:rPr b="0" i="0" lang="en" sz="1600" u="none" cap="none" strike="noStrike">
                <a:solidFill>
                  <a:srgbClr val="FBF3FA"/>
                </a:solidFill>
                <a:latin typeface="Fira Mono"/>
                <a:ea typeface="Fira Mono"/>
                <a:cs typeface="Fira Mono"/>
                <a:sym typeface="Fira Mono"/>
              </a:rPr>
              <a:t>3</a:t>
            </a:r>
            <a:endParaRPr b="0" i="0" sz="1600" u="none" cap="none" strike="noStrike">
              <a:solidFill>
                <a:schemeClr val="dk1"/>
              </a:solidFill>
              <a:latin typeface="Calibri"/>
              <a:ea typeface="Calibri"/>
              <a:cs typeface="Calibri"/>
              <a:sym typeface="Calibri"/>
            </a:endParaRPr>
          </a:p>
        </p:txBody>
      </p:sp>
      <p:sp>
        <p:nvSpPr>
          <p:cNvPr id="112" name="Google Shape;112;p18"/>
          <p:cNvSpPr/>
          <p:nvPr/>
        </p:nvSpPr>
        <p:spPr>
          <a:xfrm>
            <a:off x="1725067" y="3049943"/>
            <a:ext cx="21762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Stakeholder Engagement</a:t>
            </a:r>
            <a:endParaRPr b="0" i="0" sz="1400" u="none" cap="none" strike="noStrike">
              <a:solidFill>
                <a:schemeClr val="dk1"/>
              </a:solidFill>
              <a:latin typeface="Calibri"/>
              <a:ea typeface="Calibri"/>
              <a:cs typeface="Calibri"/>
              <a:sym typeface="Calibri"/>
            </a:endParaRPr>
          </a:p>
        </p:txBody>
      </p:sp>
      <p:sp>
        <p:nvSpPr>
          <p:cNvPr id="113" name="Google Shape;113;p18"/>
          <p:cNvSpPr/>
          <p:nvPr/>
        </p:nvSpPr>
        <p:spPr>
          <a:xfrm>
            <a:off x="1725067" y="3742278"/>
            <a:ext cx="2777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Subscription services and partnerships with healthcare institutions</a:t>
            </a:r>
            <a:endParaRPr b="0" i="0" sz="1100" u="none" cap="none" strike="noStrike">
              <a:solidFill>
                <a:schemeClr val="dk1"/>
              </a:solidFill>
              <a:latin typeface="Calibri"/>
              <a:ea typeface="Calibri"/>
              <a:cs typeface="Calibri"/>
              <a:sym typeface="Calibri"/>
            </a:endParaRPr>
          </a:p>
        </p:txBody>
      </p:sp>
      <p:sp>
        <p:nvSpPr>
          <p:cNvPr id="114" name="Google Shape;114;p18"/>
          <p:cNvSpPr/>
          <p:nvPr/>
        </p:nvSpPr>
        <p:spPr>
          <a:xfrm>
            <a:off x="5092750" y="3261725"/>
            <a:ext cx="35526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ECECEC"/>
                </a:solidFill>
                <a:latin typeface="Calibri"/>
                <a:ea typeface="Calibri"/>
                <a:cs typeface="Calibri"/>
                <a:sym typeface="Calibri"/>
              </a:rPr>
              <a:t>**  The integration of wearable technology in healthcare is on the rise, with the market expected to grow to $60 billion by 2023</a:t>
            </a:r>
            <a:r>
              <a:rPr lang="en">
                <a:solidFill>
                  <a:schemeClr val="dk1"/>
                </a:solidFill>
                <a:latin typeface="Calibri"/>
                <a:ea typeface="Calibri"/>
                <a:cs typeface="Calibri"/>
                <a:sym typeface="Calibri"/>
              </a:rPr>
              <a:t>**</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0" name="Google Shape;120;p19"/>
          <p:cNvSpPr/>
          <p:nvPr/>
        </p:nvSpPr>
        <p:spPr>
          <a:xfrm>
            <a:off x="0" y="7620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1" name="Google Shape;121;p19"/>
          <p:cNvSpPr/>
          <p:nvPr/>
        </p:nvSpPr>
        <p:spPr>
          <a:xfrm>
            <a:off x="1199496" y="558815"/>
            <a:ext cx="61341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t/>
            </a:r>
            <a:endParaRPr b="0" i="0" sz="2600" u="none" cap="none" strike="noStrike">
              <a:solidFill>
                <a:schemeClr val="dk1"/>
              </a:solidFill>
              <a:latin typeface="Calibri"/>
              <a:ea typeface="Calibri"/>
              <a:cs typeface="Calibri"/>
              <a:sym typeface="Calibri"/>
            </a:endParaRPr>
          </a:p>
        </p:txBody>
      </p:sp>
      <p:sp>
        <p:nvSpPr>
          <p:cNvPr id="122" name="Google Shape;122;p19"/>
          <p:cNvSpPr/>
          <p:nvPr/>
        </p:nvSpPr>
        <p:spPr>
          <a:xfrm>
            <a:off x="1273746" y="1944439"/>
            <a:ext cx="17805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t/>
            </a:r>
            <a:endParaRPr b="0" i="0" sz="1400" u="none" cap="none" strike="noStrike">
              <a:solidFill>
                <a:schemeClr val="dk1"/>
              </a:solidFill>
              <a:latin typeface="Calibri"/>
              <a:ea typeface="Calibri"/>
              <a:cs typeface="Calibri"/>
              <a:sym typeface="Calibri"/>
            </a:endParaRPr>
          </a:p>
        </p:txBody>
      </p:sp>
      <p:sp>
        <p:nvSpPr>
          <p:cNvPr id="123" name="Google Shape;123;p19"/>
          <p:cNvSpPr/>
          <p:nvPr/>
        </p:nvSpPr>
        <p:spPr>
          <a:xfrm>
            <a:off x="1273721" y="2517263"/>
            <a:ext cx="19728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t/>
            </a:r>
            <a:endParaRPr b="0" i="0" sz="1100" u="none" cap="none" strike="noStrike">
              <a:solidFill>
                <a:schemeClr val="dk1"/>
              </a:solidFill>
              <a:latin typeface="Calibri"/>
              <a:ea typeface="Calibri"/>
              <a:cs typeface="Calibri"/>
              <a:sym typeface="Calibri"/>
            </a:endParaRPr>
          </a:p>
        </p:txBody>
      </p:sp>
      <p:sp>
        <p:nvSpPr>
          <p:cNvPr id="124" name="Google Shape;124;p19"/>
          <p:cNvSpPr/>
          <p:nvPr/>
        </p:nvSpPr>
        <p:spPr>
          <a:xfrm>
            <a:off x="3589957" y="1944439"/>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t/>
            </a:r>
            <a:endParaRPr b="0" i="0" sz="1400" u="none" cap="none" strike="noStrike">
              <a:solidFill>
                <a:schemeClr val="dk1"/>
              </a:solidFill>
              <a:latin typeface="Calibri"/>
              <a:ea typeface="Calibri"/>
              <a:cs typeface="Calibri"/>
              <a:sym typeface="Calibri"/>
            </a:endParaRPr>
          </a:p>
        </p:txBody>
      </p:sp>
      <p:sp>
        <p:nvSpPr>
          <p:cNvPr id="125" name="Google Shape;125;p19"/>
          <p:cNvSpPr/>
          <p:nvPr/>
        </p:nvSpPr>
        <p:spPr>
          <a:xfrm>
            <a:off x="3589945" y="2517275"/>
            <a:ext cx="1972800" cy="1554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t/>
            </a:r>
            <a:endParaRPr b="0" i="0" sz="1100" u="none" cap="none" strike="noStrike">
              <a:solidFill>
                <a:schemeClr val="dk1"/>
              </a:solidFill>
              <a:latin typeface="Calibri"/>
              <a:ea typeface="Calibri"/>
              <a:cs typeface="Calibri"/>
              <a:sym typeface="Calibri"/>
            </a:endParaRPr>
          </a:p>
        </p:txBody>
      </p:sp>
      <p:sp>
        <p:nvSpPr>
          <p:cNvPr id="126" name="Google Shape;126;p19"/>
          <p:cNvSpPr/>
          <p:nvPr/>
        </p:nvSpPr>
        <p:spPr>
          <a:xfrm>
            <a:off x="5906170" y="1944439"/>
            <a:ext cx="1972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t/>
            </a:r>
            <a:endParaRPr b="0" i="0" sz="1400" u="none" cap="none" strike="noStrike">
              <a:solidFill>
                <a:schemeClr val="dk1"/>
              </a:solidFill>
              <a:latin typeface="Calibri"/>
              <a:ea typeface="Calibri"/>
              <a:cs typeface="Calibri"/>
              <a:sym typeface="Calibri"/>
            </a:endParaRPr>
          </a:p>
        </p:txBody>
      </p:sp>
      <p:sp>
        <p:nvSpPr>
          <p:cNvPr id="127" name="Google Shape;127;p19"/>
          <p:cNvSpPr/>
          <p:nvPr/>
        </p:nvSpPr>
        <p:spPr>
          <a:xfrm>
            <a:off x="5906170" y="2517279"/>
            <a:ext cx="19728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t/>
            </a:r>
            <a:endParaRPr b="0" i="0" sz="1100" u="none" cap="none" strike="noStrike">
              <a:solidFill>
                <a:schemeClr val="dk1"/>
              </a:solidFill>
              <a:latin typeface="Calibri"/>
              <a:ea typeface="Calibri"/>
              <a:cs typeface="Calibri"/>
              <a:sym typeface="Calibri"/>
            </a:endParaRPr>
          </a:p>
        </p:txBody>
      </p:sp>
      <p:pic>
        <p:nvPicPr>
          <p:cNvPr id="128" name="Google Shape;128;p19"/>
          <p:cNvPicPr preferRelativeResize="0"/>
          <p:nvPr/>
        </p:nvPicPr>
        <p:blipFill>
          <a:blip r:embed="rId3">
            <a:alphaModFix/>
          </a:blip>
          <a:stretch>
            <a:fillRect/>
          </a:stretch>
        </p:blipFill>
        <p:spPr>
          <a:xfrm>
            <a:off x="0" y="583526"/>
            <a:ext cx="9144000" cy="3976449"/>
          </a:xfrm>
          <a:prstGeom prst="rect">
            <a:avLst/>
          </a:prstGeom>
          <a:solidFill>
            <a:srgbClr val="0F0F10"/>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5" name="Google Shape;135;p20"/>
          <p:cNvSpPr/>
          <p:nvPr/>
        </p:nvSpPr>
        <p:spPr>
          <a:xfrm>
            <a:off x="0" y="15240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36" name="Google Shape;136;p20"/>
          <p:cNvPicPr preferRelativeResize="0"/>
          <p:nvPr/>
        </p:nvPicPr>
        <p:blipFill rotWithShape="1">
          <a:blip r:embed="rId3">
            <a:alphaModFix/>
          </a:blip>
          <a:srcRect b="0" l="0" r="0" t="0"/>
          <a:stretch/>
        </p:blipFill>
        <p:spPr>
          <a:xfrm>
            <a:off x="6858000" y="0"/>
            <a:ext cx="2286000" cy="5143500"/>
          </a:xfrm>
          <a:prstGeom prst="rect">
            <a:avLst/>
          </a:prstGeom>
          <a:noFill/>
          <a:ln>
            <a:noFill/>
          </a:ln>
        </p:spPr>
      </p:pic>
      <p:sp>
        <p:nvSpPr>
          <p:cNvPr id="137" name="Google Shape;137;p20"/>
          <p:cNvSpPr/>
          <p:nvPr/>
        </p:nvSpPr>
        <p:spPr>
          <a:xfrm>
            <a:off x="549499" y="342125"/>
            <a:ext cx="47490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Risk Management</a:t>
            </a:r>
            <a:endParaRPr b="0" i="0" sz="2700" u="none" cap="none" strike="noStrike">
              <a:solidFill>
                <a:schemeClr val="dk1"/>
              </a:solidFill>
              <a:latin typeface="Calibri"/>
              <a:ea typeface="Calibri"/>
              <a:cs typeface="Calibri"/>
              <a:sym typeface="Calibri"/>
            </a:endParaRPr>
          </a:p>
        </p:txBody>
      </p:sp>
      <p:pic>
        <p:nvPicPr>
          <p:cNvPr descr="preencoded.png" id="138" name="Google Shape;138;p20"/>
          <p:cNvPicPr preferRelativeResize="0"/>
          <p:nvPr/>
        </p:nvPicPr>
        <p:blipFill rotWithShape="1">
          <a:blip r:embed="rId4">
            <a:alphaModFix/>
          </a:blip>
          <a:srcRect b="0" l="0" r="0" t="0"/>
          <a:stretch/>
        </p:blipFill>
        <p:spPr>
          <a:xfrm>
            <a:off x="520749" y="1226493"/>
            <a:ext cx="694357" cy="1110928"/>
          </a:xfrm>
          <a:prstGeom prst="rect">
            <a:avLst/>
          </a:prstGeom>
          <a:noFill/>
          <a:ln>
            <a:noFill/>
          </a:ln>
        </p:spPr>
      </p:pic>
      <p:sp>
        <p:nvSpPr>
          <p:cNvPr id="139" name="Google Shape;139;p20"/>
          <p:cNvSpPr/>
          <p:nvPr/>
        </p:nvSpPr>
        <p:spPr>
          <a:xfrm>
            <a:off x="1423393" y="1226499"/>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Technical </a:t>
            </a:r>
            <a:r>
              <a:rPr b="0" i="0" lang="en" sz="1400" u="none" cap="none" strike="noStrike">
                <a:solidFill>
                  <a:srgbClr val="FBF3FA"/>
                </a:solidFill>
                <a:latin typeface="Fira Mono"/>
                <a:ea typeface="Fira Mono"/>
                <a:cs typeface="Fira Mono"/>
                <a:sym typeface="Fira Mono"/>
              </a:rPr>
              <a:t>Risks</a:t>
            </a:r>
            <a:endParaRPr b="0" i="0" sz="1400" u="none" cap="none" strike="noStrike">
              <a:solidFill>
                <a:schemeClr val="dk1"/>
              </a:solidFill>
              <a:latin typeface="Calibri"/>
              <a:ea typeface="Calibri"/>
              <a:cs typeface="Calibri"/>
              <a:sym typeface="Calibri"/>
            </a:endParaRPr>
          </a:p>
        </p:txBody>
      </p:sp>
      <p:sp>
        <p:nvSpPr>
          <p:cNvPr id="140" name="Google Shape;140;p20"/>
          <p:cNvSpPr/>
          <p:nvPr/>
        </p:nvSpPr>
        <p:spPr>
          <a:xfrm>
            <a:off x="1423393" y="1517135"/>
            <a:ext cx="49140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CECEC"/>
                </a:solidFill>
                <a:latin typeface="Fira Mono"/>
                <a:ea typeface="Fira Mono"/>
                <a:cs typeface="Fira Mono"/>
                <a:sym typeface="Fira Mono"/>
              </a:rPr>
              <a:t>The American Medical Informatics Association notes that 68% of IT professionals report scalability as a frequent challenge during health tech implementations</a:t>
            </a:r>
            <a:endParaRPr i="0" sz="1100" u="none" cap="none" strike="noStrike">
              <a:solidFill>
                <a:srgbClr val="ECECEC"/>
              </a:solidFill>
              <a:latin typeface="Fira Mono"/>
              <a:ea typeface="Fira Mono"/>
              <a:cs typeface="Fira Mono"/>
              <a:sym typeface="Fira Mono"/>
            </a:endParaRPr>
          </a:p>
        </p:txBody>
      </p:sp>
      <p:pic>
        <p:nvPicPr>
          <p:cNvPr descr="preencoded.png" id="141" name="Google Shape;141;p20"/>
          <p:cNvPicPr preferRelativeResize="0"/>
          <p:nvPr/>
        </p:nvPicPr>
        <p:blipFill rotWithShape="1">
          <a:blip r:embed="rId5">
            <a:alphaModFix/>
          </a:blip>
          <a:srcRect b="0" l="0" r="0" t="0"/>
          <a:stretch/>
        </p:blipFill>
        <p:spPr>
          <a:xfrm>
            <a:off x="520749" y="2337420"/>
            <a:ext cx="694357" cy="1110928"/>
          </a:xfrm>
          <a:prstGeom prst="rect">
            <a:avLst/>
          </a:prstGeom>
          <a:noFill/>
          <a:ln>
            <a:noFill/>
          </a:ln>
        </p:spPr>
      </p:pic>
      <p:sp>
        <p:nvSpPr>
          <p:cNvPr id="142" name="Google Shape;142;p20"/>
          <p:cNvSpPr/>
          <p:nvPr/>
        </p:nvSpPr>
        <p:spPr>
          <a:xfrm>
            <a:off x="1423406" y="2463300"/>
            <a:ext cx="42525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Operational Risk</a:t>
            </a:r>
            <a:endParaRPr b="0" i="0" sz="1400" u="none" cap="none" strike="noStrike">
              <a:solidFill>
                <a:schemeClr val="dk1"/>
              </a:solidFill>
              <a:latin typeface="Calibri"/>
              <a:ea typeface="Calibri"/>
              <a:cs typeface="Calibri"/>
              <a:sym typeface="Calibri"/>
            </a:endParaRPr>
          </a:p>
        </p:txBody>
      </p:sp>
      <p:sp>
        <p:nvSpPr>
          <p:cNvPr id="143" name="Google Shape;143;p20"/>
          <p:cNvSpPr/>
          <p:nvPr/>
        </p:nvSpPr>
        <p:spPr>
          <a:xfrm>
            <a:off x="1423393" y="2702313"/>
            <a:ext cx="4914000" cy="444300"/>
          </a:xfrm>
          <a:prstGeom prst="rect">
            <a:avLst/>
          </a:prstGeom>
          <a:noFill/>
          <a:ln>
            <a:noFill/>
          </a:ln>
        </p:spPr>
        <p:txBody>
          <a:bodyPr anchorCtr="0" anchor="t" bIns="28575" lIns="57150" spcFirstLastPara="1" rIns="57150" wrap="square" tIns="2857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ECECEC"/>
                </a:solidFill>
                <a:latin typeface="Fira Mono"/>
                <a:ea typeface="Fira Mono"/>
                <a:cs typeface="Fira Mono"/>
                <a:sym typeface="Fira Mono"/>
              </a:rPr>
              <a:t>Research by the National Institute on Aging finds that approximately 55% of elderly individuals show resistance to new technology</a:t>
            </a:r>
            <a:endParaRPr i="0" sz="1100" u="none" cap="none" strike="noStrike">
              <a:solidFill>
                <a:srgbClr val="ECECEC"/>
              </a:solidFill>
              <a:latin typeface="Fira Mono"/>
              <a:ea typeface="Fira Mono"/>
              <a:cs typeface="Fira Mono"/>
              <a:sym typeface="Fira Mono"/>
            </a:endParaRPr>
          </a:p>
        </p:txBody>
      </p:sp>
      <p:pic>
        <p:nvPicPr>
          <p:cNvPr descr="preencoded.png" id="144" name="Google Shape;144;p20"/>
          <p:cNvPicPr preferRelativeResize="0"/>
          <p:nvPr/>
        </p:nvPicPr>
        <p:blipFill rotWithShape="1">
          <a:blip r:embed="rId6">
            <a:alphaModFix/>
          </a:blip>
          <a:srcRect b="0" l="0" r="0" t="0"/>
          <a:stretch/>
        </p:blipFill>
        <p:spPr>
          <a:xfrm>
            <a:off x="520749" y="3448348"/>
            <a:ext cx="694357" cy="1110928"/>
          </a:xfrm>
          <a:prstGeom prst="rect">
            <a:avLst/>
          </a:prstGeom>
          <a:noFill/>
          <a:ln>
            <a:noFill/>
          </a:ln>
        </p:spPr>
      </p:pic>
      <p:sp>
        <p:nvSpPr>
          <p:cNvPr id="145" name="Google Shape;145;p20"/>
          <p:cNvSpPr/>
          <p:nvPr/>
        </p:nvSpPr>
        <p:spPr>
          <a:xfrm>
            <a:off x="1423404" y="3587200"/>
            <a:ext cx="30012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Economic Risk</a:t>
            </a:r>
            <a:endParaRPr b="0" i="0" sz="1400" u="none" cap="none" strike="noStrike">
              <a:solidFill>
                <a:schemeClr val="dk1"/>
              </a:solidFill>
              <a:latin typeface="Calibri"/>
              <a:ea typeface="Calibri"/>
              <a:cs typeface="Calibri"/>
              <a:sym typeface="Calibri"/>
            </a:endParaRPr>
          </a:p>
        </p:txBody>
      </p:sp>
      <p:sp>
        <p:nvSpPr>
          <p:cNvPr id="146" name="Google Shape;146;p20"/>
          <p:cNvSpPr/>
          <p:nvPr/>
        </p:nvSpPr>
        <p:spPr>
          <a:xfrm>
            <a:off x="1423393" y="3887465"/>
            <a:ext cx="4913858" cy="444252"/>
          </a:xfrm>
          <a:prstGeom prst="rect">
            <a:avLst/>
          </a:prstGeom>
          <a:noFill/>
          <a:ln>
            <a:noFill/>
          </a:ln>
        </p:spPr>
        <p:txBody>
          <a:bodyPr anchorCtr="0" anchor="t" bIns="28575" lIns="57150" spcFirstLastPara="1" rIns="57150" wrap="square" tIns="2857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ECECEC"/>
                </a:solidFill>
                <a:latin typeface="Fira Mono"/>
                <a:ea typeface="Fira Mono"/>
                <a:cs typeface="Fira Mono"/>
                <a:sym typeface="Fira Mono"/>
              </a:rPr>
              <a:t>McKinsey reports that 82% of health IT projects exceed their initial budget estimates, often significantly, due to unforeseen complexities and extended timelines</a:t>
            </a:r>
            <a:endParaRPr i="0" sz="1100" u="none" cap="none" strike="noStrike">
              <a:solidFill>
                <a:srgbClr val="ECECEC"/>
              </a:solidFill>
              <a:latin typeface="Fira Mono"/>
              <a:ea typeface="Fira Mono"/>
              <a:cs typeface="Fira Mono"/>
              <a:sym typeface="Fira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3" name="Google Shape;153;p21"/>
          <p:cNvSpPr/>
          <p:nvPr/>
        </p:nvSpPr>
        <p:spPr>
          <a:xfrm>
            <a:off x="0" y="7620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4" name="Google Shape;154;p21"/>
          <p:cNvSpPr/>
          <p:nvPr/>
        </p:nvSpPr>
        <p:spPr>
          <a:xfrm>
            <a:off x="1199499" y="558825"/>
            <a:ext cx="48159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lang="en" sz="2600">
                <a:solidFill>
                  <a:srgbClr val="FBF3FA"/>
                </a:solidFill>
                <a:latin typeface="Fira Mono"/>
                <a:ea typeface="Fira Mono"/>
                <a:cs typeface="Fira Mono"/>
                <a:sym typeface="Fira Mono"/>
              </a:rPr>
              <a:t>Risk Mitigation </a:t>
            </a:r>
            <a:r>
              <a:rPr lang="en" sz="2600">
                <a:solidFill>
                  <a:srgbClr val="FBF3FA"/>
                </a:solidFill>
                <a:latin typeface="Fira Mono"/>
                <a:ea typeface="Fira Mono"/>
                <a:cs typeface="Fira Mono"/>
                <a:sym typeface="Fira Mono"/>
              </a:rPr>
              <a:t>Strategies</a:t>
            </a:r>
            <a:endParaRPr b="0" i="0" sz="2600" u="none" cap="none" strike="noStrike">
              <a:solidFill>
                <a:schemeClr val="dk1"/>
              </a:solidFill>
              <a:latin typeface="Calibri"/>
              <a:ea typeface="Calibri"/>
              <a:cs typeface="Calibri"/>
              <a:sym typeface="Calibri"/>
            </a:endParaRPr>
          </a:p>
        </p:txBody>
      </p:sp>
      <p:sp>
        <p:nvSpPr>
          <p:cNvPr id="155" name="Google Shape;155;p21"/>
          <p:cNvSpPr/>
          <p:nvPr/>
        </p:nvSpPr>
        <p:spPr>
          <a:xfrm>
            <a:off x="1273746" y="1944439"/>
            <a:ext cx="17805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Integration Complexity</a:t>
            </a:r>
            <a:endParaRPr b="0" i="0" sz="1400" u="none" cap="none" strike="noStrike">
              <a:solidFill>
                <a:schemeClr val="dk1"/>
              </a:solidFill>
              <a:latin typeface="Calibri"/>
              <a:ea typeface="Calibri"/>
              <a:cs typeface="Calibri"/>
              <a:sym typeface="Calibri"/>
            </a:endParaRPr>
          </a:p>
        </p:txBody>
      </p:sp>
      <p:sp>
        <p:nvSpPr>
          <p:cNvPr id="156" name="Google Shape;156;p21"/>
          <p:cNvSpPr/>
          <p:nvPr/>
        </p:nvSpPr>
        <p:spPr>
          <a:xfrm>
            <a:off x="1273721" y="2628263"/>
            <a:ext cx="19728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 Use API-first design to ensure that all components can communicate seamlessly with various external systems</a:t>
            </a:r>
            <a:endParaRPr b="0" i="0" sz="1100" u="none" cap="none" strike="noStrike">
              <a:solidFill>
                <a:schemeClr val="dk1"/>
              </a:solidFill>
              <a:latin typeface="Calibri"/>
              <a:ea typeface="Calibri"/>
              <a:cs typeface="Calibri"/>
              <a:sym typeface="Calibri"/>
            </a:endParaRPr>
          </a:p>
        </p:txBody>
      </p:sp>
      <p:sp>
        <p:nvSpPr>
          <p:cNvPr id="157" name="Google Shape;157;p21"/>
          <p:cNvSpPr/>
          <p:nvPr/>
        </p:nvSpPr>
        <p:spPr>
          <a:xfrm>
            <a:off x="3589957" y="1944439"/>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User Adoption Resistance</a:t>
            </a:r>
            <a:endParaRPr b="0" i="0" sz="1400" u="none" cap="none" strike="noStrike">
              <a:solidFill>
                <a:schemeClr val="dk1"/>
              </a:solidFill>
              <a:latin typeface="Calibri"/>
              <a:ea typeface="Calibri"/>
              <a:cs typeface="Calibri"/>
              <a:sym typeface="Calibri"/>
            </a:endParaRPr>
          </a:p>
        </p:txBody>
      </p:sp>
      <p:sp>
        <p:nvSpPr>
          <p:cNvPr id="158" name="Google Shape;158;p21"/>
          <p:cNvSpPr/>
          <p:nvPr/>
        </p:nvSpPr>
        <p:spPr>
          <a:xfrm>
            <a:off x="3589945" y="2628275"/>
            <a:ext cx="1972800" cy="1554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Pilot the system with a small user group to gather insights and refine the user interface.</a:t>
            </a:r>
            <a:endParaRPr b="0" i="0" sz="1100" u="none" cap="none" strike="noStrike">
              <a:solidFill>
                <a:schemeClr val="dk1"/>
              </a:solidFill>
              <a:latin typeface="Calibri"/>
              <a:ea typeface="Calibri"/>
              <a:cs typeface="Calibri"/>
              <a:sym typeface="Calibri"/>
            </a:endParaRPr>
          </a:p>
        </p:txBody>
      </p:sp>
      <p:sp>
        <p:nvSpPr>
          <p:cNvPr id="159" name="Google Shape;159;p21"/>
          <p:cNvSpPr/>
          <p:nvPr/>
        </p:nvSpPr>
        <p:spPr>
          <a:xfrm>
            <a:off x="5906170" y="1944439"/>
            <a:ext cx="1972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Cost Overruns</a:t>
            </a:r>
            <a:endParaRPr b="0" i="0" sz="1400" u="none" cap="none" strike="noStrike">
              <a:solidFill>
                <a:schemeClr val="dk1"/>
              </a:solidFill>
              <a:latin typeface="Calibri"/>
              <a:ea typeface="Calibri"/>
              <a:cs typeface="Calibri"/>
              <a:sym typeface="Calibri"/>
            </a:endParaRPr>
          </a:p>
        </p:txBody>
      </p:sp>
      <p:sp>
        <p:nvSpPr>
          <p:cNvPr id="160" name="Google Shape;160;p21"/>
          <p:cNvSpPr/>
          <p:nvPr/>
        </p:nvSpPr>
        <p:spPr>
          <a:xfrm>
            <a:off x="5906170" y="2517279"/>
            <a:ext cx="19728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Adopt an agile project management approach, which allows for more flexible response to changes and can help manage costs more effectively</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7" name="Google Shape;167;p22"/>
          <p:cNvSpPr/>
          <p:nvPr/>
        </p:nvSpPr>
        <p:spPr>
          <a:xfrm>
            <a:off x="0" y="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8" name="Google Shape;168;p22"/>
          <p:cNvSpPr/>
          <p:nvPr/>
        </p:nvSpPr>
        <p:spPr>
          <a:xfrm>
            <a:off x="1273746" y="170946"/>
            <a:ext cx="34719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Proposed Solution</a:t>
            </a:r>
            <a:endParaRPr b="0" i="0" sz="2700" u="none" cap="none" strike="noStrike">
              <a:solidFill>
                <a:schemeClr val="dk1"/>
              </a:solidFill>
              <a:latin typeface="Calibri"/>
              <a:ea typeface="Calibri"/>
              <a:cs typeface="Calibri"/>
              <a:sym typeface="Calibri"/>
            </a:endParaRPr>
          </a:p>
        </p:txBody>
      </p:sp>
      <p:sp>
        <p:nvSpPr>
          <p:cNvPr id="169" name="Google Shape;169;p22"/>
          <p:cNvSpPr/>
          <p:nvPr/>
        </p:nvSpPr>
        <p:spPr>
          <a:xfrm>
            <a:off x="1273746" y="1391692"/>
            <a:ext cx="3228826" cy="1466478"/>
          </a:xfrm>
          <a:prstGeom prst="roundRect">
            <a:avLst>
              <a:gd fmla="val 2841"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70" name="Google Shape;170;p22"/>
          <p:cNvSpPr/>
          <p:nvPr/>
        </p:nvSpPr>
        <p:spPr>
          <a:xfrm>
            <a:off x="1412599" y="1530550"/>
            <a:ext cx="30900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b="0" i="0" lang="en" sz="1400" u="none" cap="none" strike="noStrike">
                <a:solidFill>
                  <a:srgbClr val="FBF3FA"/>
                </a:solidFill>
                <a:latin typeface="Fira Mono"/>
                <a:ea typeface="Fira Mono"/>
                <a:cs typeface="Fira Mono"/>
                <a:sym typeface="Fira Mono"/>
              </a:rPr>
              <a:t>Integrated Care Model</a:t>
            </a:r>
            <a:endParaRPr b="0" i="0" sz="1400" u="none" cap="none" strike="noStrike">
              <a:solidFill>
                <a:schemeClr val="dk1"/>
              </a:solidFill>
              <a:latin typeface="Calibri"/>
              <a:ea typeface="Calibri"/>
              <a:cs typeface="Calibri"/>
              <a:sym typeface="Calibri"/>
            </a:endParaRPr>
          </a:p>
        </p:txBody>
      </p:sp>
      <p:sp>
        <p:nvSpPr>
          <p:cNvPr id="171" name="Google Shape;171;p22"/>
          <p:cNvSpPr/>
          <p:nvPr/>
        </p:nvSpPr>
        <p:spPr>
          <a:xfrm>
            <a:off x="1412602" y="1830809"/>
            <a:ext cx="2951113" cy="888504"/>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b="0" i="0" lang="en" sz="1100" u="none" cap="none" strike="noStrike">
                <a:solidFill>
                  <a:srgbClr val="E0D6DE"/>
                </a:solidFill>
                <a:latin typeface="Fira Sans"/>
                <a:ea typeface="Fira Sans"/>
                <a:cs typeface="Fira Sans"/>
                <a:sym typeface="Fira Sans"/>
              </a:rPr>
              <a:t>Developed a comprehensive, patient-centric approach that seamlessly connects primary care, healt</a:t>
            </a:r>
            <a:r>
              <a:rPr lang="en" sz="1100">
                <a:solidFill>
                  <a:srgbClr val="E0D6DE"/>
                </a:solidFill>
                <a:latin typeface="Fira Sans"/>
                <a:ea typeface="Fira Sans"/>
                <a:cs typeface="Fira Sans"/>
                <a:sym typeface="Fira Sans"/>
              </a:rPr>
              <a:t>h devices</a:t>
            </a:r>
            <a:r>
              <a:rPr b="0" i="0" lang="en" sz="1100" u="none" cap="none" strike="noStrike">
                <a:solidFill>
                  <a:srgbClr val="E0D6DE"/>
                </a:solidFill>
                <a:latin typeface="Fira Sans"/>
                <a:ea typeface="Fira Sans"/>
                <a:cs typeface="Fira Sans"/>
                <a:sym typeface="Fira Sans"/>
              </a:rPr>
              <a:t> </a:t>
            </a:r>
            <a:r>
              <a:rPr lang="en" sz="1100">
                <a:solidFill>
                  <a:srgbClr val="E0D6DE"/>
                </a:solidFill>
                <a:latin typeface="Fira Sans"/>
                <a:ea typeface="Fira Sans"/>
                <a:cs typeface="Fira Sans"/>
                <a:sym typeface="Fira Sans"/>
              </a:rPr>
              <a:t>such as Apple watch.</a:t>
            </a:r>
            <a:endParaRPr b="0" i="0" sz="1100" u="none" cap="none" strike="noStrike">
              <a:solidFill>
                <a:schemeClr val="dk1"/>
              </a:solidFill>
              <a:latin typeface="Calibri"/>
              <a:ea typeface="Calibri"/>
              <a:cs typeface="Calibri"/>
              <a:sym typeface="Calibri"/>
            </a:endParaRPr>
          </a:p>
        </p:txBody>
      </p:sp>
      <p:sp>
        <p:nvSpPr>
          <p:cNvPr id="172" name="Google Shape;172;p22"/>
          <p:cNvSpPr/>
          <p:nvPr/>
        </p:nvSpPr>
        <p:spPr>
          <a:xfrm>
            <a:off x="4641428" y="1391692"/>
            <a:ext cx="3228826" cy="1466478"/>
          </a:xfrm>
          <a:prstGeom prst="roundRect">
            <a:avLst>
              <a:gd fmla="val 2841"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73" name="Google Shape;173;p22"/>
          <p:cNvSpPr/>
          <p:nvPr/>
        </p:nvSpPr>
        <p:spPr>
          <a:xfrm>
            <a:off x="4780271" y="1530550"/>
            <a:ext cx="30900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AI-Powered Wellness Coach</a:t>
            </a:r>
            <a:endParaRPr b="0" i="0" sz="1400" u="none" cap="none" strike="noStrike">
              <a:solidFill>
                <a:schemeClr val="dk1"/>
              </a:solidFill>
              <a:latin typeface="Calibri"/>
              <a:ea typeface="Calibri"/>
              <a:cs typeface="Calibri"/>
              <a:sym typeface="Calibri"/>
            </a:endParaRPr>
          </a:p>
        </p:txBody>
      </p:sp>
      <p:sp>
        <p:nvSpPr>
          <p:cNvPr id="174" name="Google Shape;174;p22"/>
          <p:cNvSpPr/>
          <p:nvPr/>
        </p:nvSpPr>
        <p:spPr>
          <a:xfrm>
            <a:off x="4780285" y="1830809"/>
            <a:ext cx="2951113" cy="888504"/>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AI-powered wellness coach is more than just a reminder system. It's a proactive companion that learns from user interactions.</a:t>
            </a:r>
            <a:endParaRPr b="0" i="0" sz="1100" u="none" cap="none" strike="noStrike">
              <a:solidFill>
                <a:schemeClr val="dk1"/>
              </a:solidFill>
              <a:latin typeface="Calibri"/>
              <a:ea typeface="Calibri"/>
              <a:cs typeface="Calibri"/>
              <a:sym typeface="Calibri"/>
            </a:endParaRPr>
          </a:p>
        </p:txBody>
      </p:sp>
      <p:sp>
        <p:nvSpPr>
          <p:cNvPr id="175" name="Google Shape;175;p22"/>
          <p:cNvSpPr/>
          <p:nvPr/>
        </p:nvSpPr>
        <p:spPr>
          <a:xfrm>
            <a:off x="1273746" y="2997026"/>
            <a:ext cx="3228826" cy="1466478"/>
          </a:xfrm>
          <a:prstGeom prst="roundRect">
            <a:avLst>
              <a:gd fmla="val 2841"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76" name="Google Shape;176;p22"/>
          <p:cNvSpPr/>
          <p:nvPr/>
        </p:nvSpPr>
        <p:spPr>
          <a:xfrm>
            <a:off x="1412599" y="3135875"/>
            <a:ext cx="28845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Blockchain-Backed Records</a:t>
            </a:r>
            <a:endParaRPr b="0" i="0" sz="1400" u="none" cap="none" strike="noStrike">
              <a:solidFill>
                <a:schemeClr val="dk1"/>
              </a:solidFill>
              <a:latin typeface="Calibri"/>
              <a:ea typeface="Calibri"/>
              <a:cs typeface="Calibri"/>
              <a:sym typeface="Calibri"/>
            </a:endParaRPr>
          </a:p>
        </p:txBody>
      </p:sp>
      <p:sp>
        <p:nvSpPr>
          <p:cNvPr id="177" name="Google Shape;177;p22"/>
          <p:cNvSpPr/>
          <p:nvPr/>
        </p:nvSpPr>
        <p:spPr>
          <a:xfrm>
            <a:off x="1412602" y="3436144"/>
            <a:ext cx="2951113" cy="888504"/>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By decentralizing data storage and implementing cryptographic protocols, the software provides unparalleled protection against unauthorized access</a:t>
            </a:r>
            <a:endParaRPr b="0" i="0" sz="1100" u="none" cap="none" strike="noStrike">
              <a:solidFill>
                <a:schemeClr val="dk1"/>
              </a:solidFill>
              <a:latin typeface="Calibri"/>
              <a:ea typeface="Calibri"/>
              <a:cs typeface="Calibri"/>
              <a:sym typeface="Calibri"/>
            </a:endParaRPr>
          </a:p>
        </p:txBody>
      </p:sp>
      <p:sp>
        <p:nvSpPr>
          <p:cNvPr id="178" name="Google Shape;178;p22"/>
          <p:cNvSpPr/>
          <p:nvPr/>
        </p:nvSpPr>
        <p:spPr>
          <a:xfrm>
            <a:off x="4641428" y="2997026"/>
            <a:ext cx="3228826" cy="1466478"/>
          </a:xfrm>
          <a:prstGeom prst="roundRect">
            <a:avLst>
              <a:gd fmla="val 2841"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79" name="Google Shape;179;p22"/>
          <p:cNvSpPr/>
          <p:nvPr/>
        </p:nvSpPr>
        <p:spPr>
          <a:xfrm>
            <a:off x="4780269" y="3135875"/>
            <a:ext cx="28362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Holistic Health Dashboard</a:t>
            </a:r>
            <a:endParaRPr b="0" i="0" sz="1400" u="none" cap="none" strike="noStrike">
              <a:solidFill>
                <a:schemeClr val="dk1"/>
              </a:solidFill>
              <a:latin typeface="Calibri"/>
              <a:ea typeface="Calibri"/>
              <a:cs typeface="Calibri"/>
              <a:sym typeface="Calibri"/>
            </a:endParaRPr>
          </a:p>
        </p:txBody>
      </p:sp>
      <p:sp>
        <p:nvSpPr>
          <p:cNvPr id="180" name="Google Shape;180;p22"/>
          <p:cNvSpPr/>
          <p:nvPr/>
        </p:nvSpPr>
        <p:spPr>
          <a:xfrm>
            <a:off x="4780285" y="3436144"/>
            <a:ext cx="2951113" cy="888504"/>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By incorporating elements of emotional well-being,, and lifestyle factors, the dashboard offers a comprehensive view of the user's overall health and happiness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p:nvPr/>
        </p:nvSpPr>
        <p:spPr>
          <a:xfrm>
            <a:off x="0" y="0"/>
            <a:ext cx="9144000" cy="5143500"/>
          </a:xfrm>
          <a:prstGeom prst="rect">
            <a:avLst/>
          </a:prstGeom>
          <a:solidFill>
            <a:srgbClr val="18181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7" name="Google Shape;187;p23"/>
          <p:cNvSpPr/>
          <p:nvPr/>
        </p:nvSpPr>
        <p:spPr>
          <a:xfrm>
            <a:off x="0" y="0"/>
            <a:ext cx="9144000" cy="5143500"/>
          </a:xfrm>
          <a:prstGeom prst="rect">
            <a:avLst/>
          </a:prstGeom>
          <a:solidFill>
            <a:srgbClr val="0F0F1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8" name="Google Shape;188;p23"/>
          <p:cNvSpPr/>
          <p:nvPr/>
        </p:nvSpPr>
        <p:spPr>
          <a:xfrm>
            <a:off x="1273746" y="170946"/>
            <a:ext cx="34719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2700"/>
              <a:buFont typeface="Fira Mono"/>
              <a:buNone/>
            </a:pPr>
            <a:r>
              <a:rPr b="0" i="0" lang="en" sz="2700" u="none" cap="none" strike="noStrike">
                <a:solidFill>
                  <a:srgbClr val="FBF3FA"/>
                </a:solidFill>
                <a:latin typeface="Fira Mono"/>
                <a:ea typeface="Fira Mono"/>
                <a:cs typeface="Fira Mono"/>
                <a:sym typeface="Fira Mono"/>
              </a:rPr>
              <a:t>Proposed Solution</a:t>
            </a:r>
            <a:endParaRPr b="0" i="0" sz="2700" u="none" cap="none" strike="noStrike">
              <a:solidFill>
                <a:schemeClr val="dk1"/>
              </a:solidFill>
              <a:latin typeface="Calibri"/>
              <a:ea typeface="Calibri"/>
              <a:cs typeface="Calibri"/>
              <a:sym typeface="Calibri"/>
            </a:endParaRPr>
          </a:p>
        </p:txBody>
      </p:sp>
      <p:sp>
        <p:nvSpPr>
          <p:cNvPr id="189" name="Google Shape;189;p23"/>
          <p:cNvSpPr/>
          <p:nvPr/>
        </p:nvSpPr>
        <p:spPr>
          <a:xfrm>
            <a:off x="1273746" y="1391692"/>
            <a:ext cx="3228900" cy="1466400"/>
          </a:xfrm>
          <a:prstGeom prst="roundRect">
            <a:avLst>
              <a:gd fmla="val 2841"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0" name="Google Shape;190;p23"/>
          <p:cNvSpPr/>
          <p:nvPr/>
        </p:nvSpPr>
        <p:spPr>
          <a:xfrm>
            <a:off x="1412599" y="1530550"/>
            <a:ext cx="30900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Target Audience</a:t>
            </a:r>
            <a:endParaRPr b="0" i="0" sz="1400" u="none" cap="none" strike="noStrike">
              <a:solidFill>
                <a:schemeClr val="dk1"/>
              </a:solidFill>
              <a:latin typeface="Calibri"/>
              <a:ea typeface="Calibri"/>
              <a:cs typeface="Calibri"/>
              <a:sym typeface="Calibri"/>
            </a:endParaRPr>
          </a:p>
        </p:txBody>
      </p:sp>
      <p:sp>
        <p:nvSpPr>
          <p:cNvPr id="191" name="Google Shape;191;p23"/>
          <p:cNvSpPr/>
          <p:nvPr/>
        </p:nvSpPr>
        <p:spPr>
          <a:xfrm>
            <a:off x="1412602" y="1830809"/>
            <a:ext cx="29511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According to WHO, the elderly population is projected to reach 2.1 Billion by 2050, highlighting the urgent need for innovative </a:t>
            </a:r>
            <a:r>
              <a:rPr lang="en" sz="1100">
                <a:solidFill>
                  <a:srgbClr val="E0D6DE"/>
                </a:solidFill>
                <a:latin typeface="Fira Sans"/>
                <a:ea typeface="Fira Sans"/>
                <a:cs typeface="Fira Sans"/>
                <a:sym typeface="Fira Sans"/>
              </a:rPr>
              <a:t>solutions [1].</a:t>
            </a:r>
            <a:endParaRPr b="0" i="0" sz="1100" u="none" cap="none" strike="noStrike">
              <a:solidFill>
                <a:schemeClr val="dk1"/>
              </a:solidFill>
              <a:latin typeface="Calibri"/>
              <a:ea typeface="Calibri"/>
              <a:cs typeface="Calibri"/>
              <a:sym typeface="Calibri"/>
            </a:endParaRPr>
          </a:p>
        </p:txBody>
      </p:sp>
      <p:sp>
        <p:nvSpPr>
          <p:cNvPr id="192" name="Google Shape;192;p23"/>
          <p:cNvSpPr/>
          <p:nvPr/>
        </p:nvSpPr>
        <p:spPr>
          <a:xfrm>
            <a:off x="4641428" y="1391692"/>
            <a:ext cx="3228900" cy="1466400"/>
          </a:xfrm>
          <a:prstGeom prst="roundRect">
            <a:avLst>
              <a:gd fmla="val 2841" name="adj"/>
            </a:avLst>
          </a:prstGeom>
          <a:solidFill>
            <a:srgbClr val="21212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3" name="Google Shape;193;p23"/>
          <p:cNvSpPr/>
          <p:nvPr/>
        </p:nvSpPr>
        <p:spPr>
          <a:xfrm>
            <a:off x="4780271" y="1530550"/>
            <a:ext cx="30900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BF3FA"/>
              </a:buClr>
              <a:buSzPts val="1400"/>
              <a:buFont typeface="Fira Mono"/>
              <a:buNone/>
            </a:pPr>
            <a:r>
              <a:rPr lang="en">
                <a:solidFill>
                  <a:srgbClr val="FBF3FA"/>
                </a:solidFill>
                <a:latin typeface="Fira Mono"/>
                <a:ea typeface="Fira Mono"/>
                <a:cs typeface="Fira Mono"/>
                <a:sym typeface="Fira Mono"/>
              </a:rPr>
              <a:t>Virtual </a:t>
            </a:r>
            <a:r>
              <a:rPr lang="en">
                <a:solidFill>
                  <a:srgbClr val="FBF3FA"/>
                </a:solidFill>
                <a:latin typeface="Fira Mono"/>
                <a:ea typeface="Fira Mono"/>
                <a:cs typeface="Fira Mono"/>
                <a:sym typeface="Fira Mono"/>
              </a:rPr>
              <a:t>Assistance</a:t>
            </a:r>
            <a:endParaRPr b="0" i="0" sz="1400" u="none" cap="none" strike="noStrike">
              <a:solidFill>
                <a:schemeClr val="dk1"/>
              </a:solidFill>
              <a:latin typeface="Calibri"/>
              <a:ea typeface="Calibri"/>
              <a:cs typeface="Calibri"/>
              <a:sym typeface="Calibri"/>
            </a:endParaRPr>
          </a:p>
        </p:txBody>
      </p:sp>
      <p:sp>
        <p:nvSpPr>
          <p:cNvPr id="194" name="Google Shape;194;p23"/>
          <p:cNvSpPr/>
          <p:nvPr/>
        </p:nvSpPr>
        <p:spPr>
          <a:xfrm>
            <a:off x="4780285" y="1830809"/>
            <a:ext cx="29511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0D6DE"/>
              </a:buClr>
              <a:buSzPts val="1100"/>
              <a:buFont typeface="Fira Sans"/>
              <a:buNone/>
            </a:pPr>
            <a:r>
              <a:rPr lang="en" sz="1100">
                <a:solidFill>
                  <a:srgbClr val="E0D6DE"/>
                </a:solidFill>
                <a:latin typeface="Fira Sans"/>
                <a:ea typeface="Fira Sans"/>
                <a:cs typeface="Fira Sans"/>
                <a:sym typeface="Fira Sans"/>
              </a:rPr>
              <a:t>Pilot studies have shown that such virtual assistants can improve medication adherence rates by up to 82% [2].</a:t>
            </a:r>
            <a:endParaRPr b="0" i="0" sz="1100" u="none" cap="none" strike="noStrike">
              <a:solidFill>
                <a:schemeClr val="dk1"/>
              </a:solidFill>
              <a:latin typeface="Calibri"/>
              <a:ea typeface="Calibri"/>
              <a:cs typeface="Calibri"/>
              <a:sym typeface="Calibri"/>
            </a:endParaRPr>
          </a:p>
        </p:txBody>
      </p:sp>
      <p:sp>
        <p:nvSpPr>
          <p:cNvPr id="195" name="Google Shape;195;p23"/>
          <p:cNvSpPr txBox="1"/>
          <p:nvPr/>
        </p:nvSpPr>
        <p:spPr>
          <a:xfrm>
            <a:off x="1343100" y="3644750"/>
            <a:ext cx="6457800" cy="709500"/>
          </a:xfrm>
          <a:prstGeom prst="rect">
            <a:avLst/>
          </a:prstGeom>
          <a:gradFill>
            <a:gsLst>
              <a:gs pos="0">
                <a:srgbClr val="4D4D4D"/>
              </a:gs>
              <a:gs pos="100000">
                <a:srgbClr val="000000"/>
              </a:gs>
            </a:gsLst>
            <a:lin ang="5400012"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273050" lvl="0" marL="457200" rtl="0" algn="l">
              <a:lnSpc>
                <a:spcPct val="115000"/>
              </a:lnSpc>
              <a:spcBef>
                <a:spcPts val="1200"/>
              </a:spcBef>
              <a:spcAft>
                <a:spcPts val="0"/>
              </a:spcAft>
              <a:buClr>
                <a:schemeClr val="lt1"/>
              </a:buClr>
              <a:buSzPts val="700"/>
              <a:buAutoNum type="arabicParenR"/>
            </a:pPr>
            <a:r>
              <a:rPr lang="en" sz="700">
                <a:solidFill>
                  <a:schemeClr val="lt1"/>
                </a:solidFill>
              </a:rPr>
              <a:t>WHO: Elderly population</a:t>
            </a:r>
            <a:br>
              <a:rPr lang="en" sz="700">
                <a:solidFill>
                  <a:schemeClr val="lt1"/>
                </a:solidFill>
              </a:rPr>
            </a:br>
            <a:r>
              <a:rPr lang="en" sz="700" u="sng">
                <a:solidFill>
                  <a:schemeClr val="hlink"/>
                </a:solidFill>
                <a:hlinkClick r:id="rId3"/>
              </a:rPr>
              <a:t>Ageing and health - World Health Organization (WHO)World Health Organization (WHO)https://www.who.int › Newsroom › Fact sheets › Detail</a:t>
            </a:r>
            <a:endParaRPr sz="1100">
              <a:solidFill>
                <a:schemeClr val="lt1"/>
              </a:solidFill>
            </a:endParaRPr>
          </a:p>
          <a:p>
            <a:pPr indent="-279400" lvl="0" marL="457200" rtl="0" algn="l">
              <a:lnSpc>
                <a:spcPct val="115000"/>
              </a:lnSpc>
              <a:spcBef>
                <a:spcPts val="1200"/>
              </a:spcBef>
              <a:spcAft>
                <a:spcPts val="0"/>
              </a:spcAft>
              <a:buClr>
                <a:schemeClr val="lt1"/>
              </a:buClr>
              <a:buSzPts val="800"/>
              <a:buAutoNum type="arabicParenR"/>
            </a:pPr>
            <a:r>
              <a:rPr lang="en" sz="800">
                <a:solidFill>
                  <a:schemeClr val="lt1"/>
                </a:solidFill>
              </a:rPr>
              <a:t>Pilot Study: </a:t>
            </a:r>
            <a:r>
              <a:rPr lang="en" sz="800" u="sng">
                <a:solidFill>
                  <a:schemeClr val="hlink"/>
                </a:solidFill>
                <a:hlinkClick r:id="rId4"/>
              </a:rPr>
              <a:t>https://pubmed.ncbi.nlm.nih.gov/34831811/</a:t>
            </a:r>
            <a:endParaRPr sz="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